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7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4" roundtripDataSignature="AMtx7mg7bXrbEAaMp8EXwQJOy8Np6dGv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CFF5B8-1B16-42B9-BAD1-87FF9D24BADF}">
  <a:tblStyle styleId="{B8CFF5B8-1B16-42B9-BAD1-87FF9D24BA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4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3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customschemas.google.com/relationships/presentationmetadata" Target="meta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1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558ca27e9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g3558ca27e9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558ca27e9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3558ca27e9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3558ca27e9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3558ca27e9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1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558ca27e9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3558ca27e9f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58ca27e9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3558ca27e9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558ca27e9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g3558ca27e9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3559909039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3559909039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17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Relationship Id="rId3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8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7"/>
          <p:cNvPicPr preferRelativeResize="0"/>
          <p:nvPr/>
        </p:nvPicPr>
        <p:blipFill rotWithShape="1">
          <a:blip r:embed="rId2">
            <a:alphaModFix/>
          </a:blip>
          <a:srcRect b="9307" l="0" r="25843" t="28433"/>
          <a:stretch/>
        </p:blipFill>
        <p:spPr>
          <a:xfrm>
            <a:off x="-1" y="0"/>
            <a:ext cx="9144000" cy="511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17"/>
          <p:cNvPicPr preferRelativeResize="0"/>
          <p:nvPr/>
        </p:nvPicPr>
        <p:blipFill rotWithShape="1">
          <a:blip r:embed="rId3">
            <a:alphaModFix amt="80000"/>
          </a:blip>
          <a:srcRect b="0" l="0" r="0" t="0"/>
          <a:stretch/>
        </p:blipFill>
        <p:spPr>
          <a:xfrm>
            <a:off x="-2027401" y="-1987052"/>
            <a:ext cx="7230534" cy="9357163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7"/>
          <p:cNvSpPr txBox="1"/>
          <p:nvPr>
            <p:ph type="ctrTitle"/>
          </p:nvPr>
        </p:nvSpPr>
        <p:spPr>
          <a:xfrm>
            <a:off x="685800" y="900829"/>
            <a:ext cx="2832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" type="subTitle"/>
          </p:nvPr>
        </p:nvSpPr>
        <p:spPr>
          <a:xfrm>
            <a:off x="712935" y="2760586"/>
            <a:ext cx="2805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" name="Google Shape;23;p17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" name="Google Shape;24;p17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25" name="Google Shape;25;p17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6" name="Google Shape;26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" name="Google Shape;27;p17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" name="Google Shape;28;p17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" name="Google Shape;29;p17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0" name="Google Shape;30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1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30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>
            <a:off x="6230593" y="562717"/>
            <a:ext cx="4330161" cy="3788891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0"/>
          <p:cNvSpPr txBox="1"/>
          <p:nvPr>
            <p:ph type="ctrTitle"/>
          </p:nvPr>
        </p:nvSpPr>
        <p:spPr>
          <a:xfrm>
            <a:off x="685800" y="900829"/>
            <a:ext cx="418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19" name="Google Shape;119;p30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120" name="Google Shape;120;p30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21" name="Google Shape;12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24" name="Google Shape;124;p30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5" name="Google Shape;125;p30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6" name="Google Shape;126;p30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7" name="Google Shape;127;p30"/>
          <p:cNvSpPr txBox="1"/>
          <p:nvPr>
            <p:ph idx="1" type="subTitle"/>
          </p:nvPr>
        </p:nvSpPr>
        <p:spPr>
          <a:xfrm>
            <a:off x="712934" y="2760586"/>
            <a:ext cx="4164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30"/>
          <p:cNvSpPr txBox="1"/>
          <p:nvPr>
            <p:ph idx="12" type="sldNum"/>
          </p:nvPr>
        </p:nvSpPr>
        <p:spPr>
          <a:xfrm>
            <a:off x="8595309" y="4844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31"/>
          <p:cNvGrpSpPr/>
          <p:nvPr/>
        </p:nvGrpSpPr>
        <p:grpSpPr>
          <a:xfrm>
            <a:off x="6233922" y="0"/>
            <a:ext cx="4330160" cy="4800600"/>
            <a:chOff x="5156004" y="0"/>
            <a:chExt cx="5773547" cy="6400800"/>
          </a:xfrm>
        </p:grpSpPr>
        <p:sp>
          <p:nvSpPr>
            <p:cNvPr id="131" name="Google Shape;131;p31"/>
            <p:cNvSpPr/>
            <p:nvPr/>
          </p:nvSpPr>
          <p:spPr>
            <a:xfrm>
              <a:off x="5303520" y="0"/>
              <a:ext cx="3732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32" name="Google Shape;132;p31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49809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31"/>
          <p:cNvSpPr txBox="1"/>
          <p:nvPr>
            <p:ph type="ctrTitle"/>
          </p:nvPr>
        </p:nvSpPr>
        <p:spPr>
          <a:xfrm>
            <a:off x="685800" y="900829"/>
            <a:ext cx="418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Helvetica Neue"/>
              <a:buNone/>
              <a:defRPr b="0" i="0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34" name="Google Shape;134;p31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135" name="Google Shape;135;p31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36" name="Google Shape;13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9" name="Google Shape;139;p31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" name="Google Shape;140;p31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1" name="Google Shape;141;p31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2" name="Google Shape;142;p31"/>
          <p:cNvSpPr txBox="1"/>
          <p:nvPr>
            <p:ph idx="1" type="subTitle"/>
          </p:nvPr>
        </p:nvSpPr>
        <p:spPr>
          <a:xfrm>
            <a:off x="712934" y="2760586"/>
            <a:ext cx="4164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3" name="Google Shape;143;p31"/>
          <p:cNvSpPr txBox="1"/>
          <p:nvPr>
            <p:ph idx="12" type="sldNum"/>
          </p:nvPr>
        </p:nvSpPr>
        <p:spPr>
          <a:xfrm>
            <a:off x="8595309" y="48546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/>
          <p:nvPr>
            <p:ph idx="2" type="pic"/>
          </p:nvPr>
        </p:nvSpPr>
        <p:spPr>
          <a:xfrm>
            <a:off x="628650" y="1358903"/>
            <a:ext cx="5486400" cy="30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32"/>
          <p:cNvSpPr txBox="1"/>
          <p:nvPr>
            <p:ph idx="1" type="body"/>
          </p:nvPr>
        </p:nvSpPr>
        <p:spPr>
          <a:xfrm>
            <a:off x="6457950" y="1358901"/>
            <a:ext cx="20574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b="0" i="0" sz="9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700"/>
              <a:buNone/>
              <a:defRPr sz="7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600"/>
              <a:buNone/>
              <a:defRPr sz="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9pPr>
          </a:lstStyle>
          <a:p/>
        </p:txBody>
      </p:sp>
      <p:sp>
        <p:nvSpPr>
          <p:cNvPr id="147" name="Google Shape;147;p32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32"/>
          <p:cNvSpPr txBox="1"/>
          <p:nvPr>
            <p:ph type="title"/>
          </p:nvPr>
        </p:nvSpPr>
        <p:spPr>
          <a:xfrm>
            <a:off x="628650" y="0"/>
            <a:ext cx="78867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7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Bullets">
  <p:cSld name="Picture with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/>
          <p:nvPr>
            <p:ph idx="2" type="pic"/>
          </p:nvPr>
        </p:nvSpPr>
        <p:spPr>
          <a:xfrm>
            <a:off x="628650" y="1358903"/>
            <a:ext cx="3689400" cy="30369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33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4826003" y="1357313"/>
            <a:ext cx="36894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b="0" i="0" sz="1800"/>
            </a:lvl1pPr>
            <a:lvl2pPr indent="-3302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0" i="0" sz="16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sz="1400"/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 sz="11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 sz="1100"/>
            </a:lvl5pPr>
            <a:lvl6pPr indent="-2984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6pPr>
            <a:lvl7pPr indent="-2984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7pPr>
            <a:lvl8pPr indent="-2984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8pPr>
            <a:lvl9pPr indent="-2984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/>
            </a:lvl9pPr>
          </a:lstStyle>
          <a:p/>
        </p:txBody>
      </p:sp>
      <p:sp>
        <p:nvSpPr>
          <p:cNvPr id="153" name="Google Shape;153;p33"/>
          <p:cNvSpPr txBox="1"/>
          <p:nvPr>
            <p:ph type="title"/>
          </p:nvPr>
        </p:nvSpPr>
        <p:spPr>
          <a:xfrm>
            <a:off x="628650" y="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7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p34"/>
          <p:cNvSpPr txBox="1"/>
          <p:nvPr>
            <p:ph type="title"/>
          </p:nvPr>
        </p:nvSpPr>
        <p:spPr>
          <a:xfrm>
            <a:off x="628650" y="0"/>
            <a:ext cx="78867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7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34"/>
          <p:cNvSpPr/>
          <p:nvPr>
            <p:ph idx="2" type="pic"/>
          </p:nvPr>
        </p:nvSpPr>
        <p:spPr>
          <a:xfrm>
            <a:off x="628652" y="1358900"/>
            <a:ext cx="2517000" cy="15357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34"/>
          <p:cNvSpPr txBox="1"/>
          <p:nvPr>
            <p:ph idx="1" type="body"/>
          </p:nvPr>
        </p:nvSpPr>
        <p:spPr>
          <a:xfrm>
            <a:off x="628651" y="2996299"/>
            <a:ext cx="25170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0" i="0"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59" name="Google Shape;159;p34"/>
          <p:cNvSpPr txBox="1"/>
          <p:nvPr>
            <p:ph idx="3" type="body"/>
          </p:nvPr>
        </p:nvSpPr>
        <p:spPr>
          <a:xfrm>
            <a:off x="3312760" y="2996299"/>
            <a:ext cx="2518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0" i="0"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0" name="Google Shape;160;p34"/>
          <p:cNvSpPr txBox="1"/>
          <p:nvPr>
            <p:ph idx="4" type="body"/>
          </p:nvPr>
        </p:nvSpPr>
        <p:spPr>
          <a:xfrm>
            <a:off x="5996871" y="2996299"/>
            <a:ext cx="25185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200"/>
              <a:buNone/>
              <a:defRPr b="0" i="0"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1" name="Google Shape;161;p34"/>
          <p:cNvSpPr/>
          <p:nvPr>
            <p:ph idx="5" type="pic"/>
          </p:nvPr>
        </p:nvSpPr>
        <p:spPr>
          <a:xfrm>
            <a:off x="3312761" y="1358903"/>
            <a:ext cx="2518500" cy="1536600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34"/>
          <p:cNvSpPr/>
          <p:nvPr>
            <p:ph idx="6" type="pic"/>
          </p:nvPr>
        </p:nvSpPr>
        <p:spPr>
          <a:xfrm>
            <a:off x="5996870" y="1358903"/>
            <a:ext cx="2518500" cy="153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Full Slide" showMasterSp="0">
  <p:cSld name="Picture Full Slid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5"/>
          <p:cNvSpPr/>
          <p:nvPr>
            <p:ph idx="2" type="pic"/>
          </p:nvPr>
        </p:nvSpPr>
        <p:spPr>
          <a:xfrm>
            <a:off x="0" y="3"/>
            <a:ext cx="9144000" cy="47847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5" name="Google Shape;165;p35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166" name="Google Shape;166;p35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67" name="Google Shape;167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70" name="Google Shape;170;p35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1" name="Google Shape;171;p35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2" name="Google Shape;172;p35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73" name="Google Shape;173;p35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/>
          <p:nvPr>
            <p:ph idx="2" type="pic"/>
          </p:nvPr>
        </p:nvSpPr>
        <p:spPr>
          <a:xfrm>
            <a:off x="1" y="2423732"/>
            <a:ext cx="4549200" cy="23883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6"/>
          <p:cNvSpPr/>
          <p:nvPr>
            <p:ph idx="3" type="pic"/>
          </p:nvPr>
        </p:nvSpPr>
        <p:spPr>
          <a:xfrm>
            <a:off x="4594860" y="2423732"/>
            <a:ext cx="4549200" cy="23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6"/>
          <p:cNvSpPr/>
          <p:nvPr>
            <p:ph idx="4" type="pic"/>
          </p:nvPr>
        </p:nvSpPr>
        <p:spPr>
          <a:xfrm>
            <a:off x="0" y="1"/>
            <a:ext cx="4549200" cy="237960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36"/>
          <p:cNvSpPr/>
          <p:nvPr>
            <p:ph idx="5" type="pic"/>
          </p:nvPr>
        </p:nvSpPr>
        <p:spPr>
          <a:xfrm>
            <a:off x="4594860" y="1"/>
            <a:ext cx="4549200" cy="2379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9" name="Google Shape;179;p36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180" name="Google Shape;180;p36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81" name="Google Shape;181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4" name="Google Shape;184;p36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5" name="Google Shape;185;p36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86" name="Google Shape;186;p36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87" name="Google Shape;187;p36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7"/>
          <p:cNvGrpSpPr/>
          <p:nvPr/>
        </p:nvGrpSpPr>
        <p:grpSpPr>
          <a:xfrm>
            <a:off x="5246340" y="-1565313"/>
            <a:ext cx="6288303" cy="8137803"/>
            <a:chOff x="3890639" y="-2045539"/>
            <a:chExt cx="8193228" cy="10603000"/>
          </a:xfrm>
        </p:grpSpPr>
        <p:pic>
          <p:nvPicPr>
            <p:cNvPr id="190" name="Google Shape;190;p37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890639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7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27132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37"/>
          <p:cNvSpPr txBox="1"/>
          <p:nvPr>
            <p:ph idx="1" type="body"/>
          </p:nvPr>
        </p:nvSpPr>
        <p:spPr>
          <a:xfrm>
            <a:off x="623889" y="1823196"/>
            <a:ext cx="39480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6767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193" name="Google Shape;193;p37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194" name="Google Shape;194;p37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95" name="Google Shape;195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3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98" name="Google Shape;198;p37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" name="Google Shape;199;p37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37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01" name="Google Shape;201;p37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8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204" name="Google Shape;204;p38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05" name="Google Shape;205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7" name="Google Shape;207;p38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08" name="Google Shape;208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09" name="Google Shape;209;p38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10" name="Google Shape;210;p38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11" name="Google Shape;211;p38"/>
          <p:cNvSpPr txBox="1"/>
          <p:nvPr>
            <p:ph idx="1" type="body"/>
          </p:nvPr>
        </p:nvSpPr>
        <p:spPr>
          <a:xfrm>
            <a:off x="623889" y="1823196"/>
            <a:ext cx="39480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6767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12" name="Google Shape;212;p38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3" name="Google Shape;213;p38"/>
          <p:cNvPicPr preferRelativeResize="0"/>
          <p:nvPr/>
        </p:nvPicPr>
        <p:blipFill rotWithShape="1">
          <a:blip r:embed="rId5">
            <a:alphaModFix amt="15000"/>
          </a:blip>
          <a:srcRect b="0" l="0" r="0" t="0"/>
          <a:stretch/>
        </p:blipFill>
        <p:spPr>
          <a:xfrm>
            <a:off x="6230593" y="562717"/>
            <a:ext cx="4330161" cy="378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9"/>
          <p:cNvGrpSpPr/>
          <p:nvPr/>
        </p:nvGrpSpPr>
        <p:grpSpPr>
          <a:xfrm>
            <a:off x="6233922" y="0"/>
            <a:ext cx="4330160" cy="4800600"/>
            <a:chOff x="5156004" y="0"/>
            <a:chExt cx="5773547" cy="6400800"/>
          </a:xfrm>
        </p:grpSpPr>
        <p:sp>
          <p:nvSpPr>
            <p:cNvPr id="216" name="Google Shape;216;p39"/>
            <p:cNvSpPr/>
            <p:nvPr/>
          </p:nvSpPr>
          <p:spPr>
            <a:xfrm>
              <a:off x="5303520" y="0"/>
              <a:ext cx="3732600" cy="64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17" name="Google Shape;217;p39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56004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623889" y="1823196"/>
            <a:ext cx="39480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6767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219" name="Google Shape;219;p39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220" name="Google Shape;220;p39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21" name="Google Shape;221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24" name="Google Shape;224;p39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5" name="Google Shape;225;p39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" name="Google Shape;226;p39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27" name="Google Shape;227;p39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2"/>
          <p:cNvSpPr/>
          <p:nvPr/>
        </p:nvSpPr>
        <p:spPr>
          <a:xfrm>
            <a:off x="0" y="2"/>
            <a:ext cx="9144000" cy="51489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22"/>
          <p:cNvSpPr txBox="1"/>
          <p:nvPr>
            <p:ph idx="1" type="body"/>
          </p:nvPr>
        </p:nvSpPr>
        <p:spPr>
          <a:xfrm>
            <a:off x="623888" y="3726425"/>
            <a:ext cx="7886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2"/>
          <p:cNvSpPr txBox="1"/>
          <p:nvPr>
            <p:ph type="title"/>
          </p:nvPr>
        </p:nvSpPr>
        <p:spPr>
          <a:xfrm>
            <a:off x="623888" y="1769787"/>
            <a:ext cx="78867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000"/>
              <a:buFont typeface="Helvetica Neue"/>
              <a:buNone/>
              <a:defRPr b="0" i="0" sz="3000">
                <a:solidFill>
                  <a:srgbClr val="F2F2F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" name="Google Shape;37;p22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38" name="Google Shape;38;p22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9" name="Google Shape;39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40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" name="Google Shape;42;p22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3" name="Google Shape;43;p22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" name="Google Shape;44;p22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45" name="Google Shape;45;p22"/>
          <p:cNvPicPr preferRelativeResize="0"/>
          <p:nvPr/>
        </p:nvPicPr>
        <p:blipFill rotWithShape="1">
          <a:blip r:embed="rId5">
            <a:alphaModFix amt="50000"/>
          </a:blip>
          <a:srcRect b="0" l="0" r="0" t="0"/>
          <a:stretch/>
        </p:blipFill>
        <p:spPr>
          <a:xfrm>
            <a:off x="7070598" y="0"/>
            <a:ext cx="2877310" cy="25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40"/>
          <p:cNvGrpSpPr/>
          <p:nvPr/>
        </p:nvGrpSpPr>
        <p:grpSpPr>
          <a:xfrm>
            <a:off x="6233922" y="0"/>
            <a:ext cx="4330160" cy="4800600"/>
            <a:chOff x="5156004" y="0"/>
            <a:chExt cx="5773547" cy="6400800"/>
          </a:xfrm>
        </p:grpSpPr>
        <p:sp>
          <p:nvSpPr>
            <p:cNvPr id="230" name="Google Shape;230;p40"/>
            <p:cNvSpPr/>
            <p:nvPr/>
          </p:nvSpPr>
          <p:spPr>
            <a:xfrm>
              <a:off x="5303520" y="0"/>
              <a:ext cx="3840600" cy="6400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31" name="Google Shape;231;p40"/>
            <p:cNvPicPr preferRelativeResize="0"/>
            <p:nvPr/>
          </p:nvPicPr>
          <p:blipFill rotWithShape="1">
            <a:blip r:embed="rId2">
              <a:alphaModFix amt="15000"/>
            </a:blip>
            <a:srcRect b="0" l="0" r="0" t="0"/>
            <a:stretch/>
          </p:blipFill>
          <p:spPr>
            <a:xfrm>
              <a:off x="5156004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40"/>
          <p:cNvSpPr txBox="1"/>
          <p:nvPr>
            <p:ph type="ctrTitle"/>
          </p:nvPr>
        </p:nvSpPr>
        <p:spPr>
          <a:xfrm>
            <a:off x="685800" y="900829"/>
            <a:ext cx="418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233" name="Google Shape;233;p40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234" name="Google Shape;234;p40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35" name="Google Shape;235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" name="Google Shape;236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" name="Google Shape;237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38" name="Google Shape;238;p40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40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40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1" name="Google Shape;241;p40"/>
          <p:cNvSpPr txBox="1"/>
          <p:nvPr>
            <p:ph idx="1" type="subTitle"/>
          </p:nvPr>
        </p:nvSpPr>
        <p:spPr>
          <a:xfrm>
            <a:off x="712934" y="2760586"/>
            <a:ext cx="4164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42" name="Google Shape;242;p40"/>
          <p:cNvSpPr txBox="1"/>
          <p:nvPr>
            <p:ph idx="12" type="sldNum"/>
          </p:nvPr>
        </p:nvSpPr>
        <p:spPr>
          <a:xfrm>
            <a:off x="8546309" y="48546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628650" y="0"/>
            <a:ext cx="78867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7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b="0" i="0"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b="0" i="0" sz="12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6" name="Google Shape;246;p41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b="0" i="0"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b="0" i="0" sz="12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7" name="Google Shape;247;p41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 1" showMasterSp="0">
  <p:cSld name="Title Slide Grey Phoenix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67313" y="576263"/>
            <a:ext cx="4330306" cy="378857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3"/>
          <p:cNvSpPr/>
          <p:nvPr/>
        </p:nvSpPr>
        <p:spPr>
          <a:xfrm>
            <a:off x="0" y="4800600"/>
            <a:ext cx="9144000" cy="3501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3" name="Google Shape;253;p43"/>
          <p:cNvCxnSpPr/>
          <p:nvPr/>
        </p:nvCxnSpPr>
        <p:spPr>
          <a:xfrm>
            <a:off x="0" y="479702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4" name="Google Shape;25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" y="4807744"/>
            <a:ext cx="976315" cy="338139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7" name="Google Shape;257;p43"/>
          <p:cNvSpPr txBox="1"/>
          <p:nvPr>
            <p:ph idx="12" type="sldNum"/>
          </p:nvPr>
        </p:nvSpPr>
        <p:spPr>
          <a:xfrm>
            <a:off x="8595309" y="47970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 2" showMasterSp="0">
  <p:cSld name="Title Slide Grey Phoenix_2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72123" y="-33327"/>
            <a:ext cx="3652575" cy="319562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4"/>
          <p:cNvSpPr/>
          <p:nvPr/>
        </p:nvSpPr>
        <p:spPr>
          <a:xfrm>
            <a:off x="0" y="4800600"/>
            <a:ext cx="9144000" cy="3501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1" name="Google Shape;261;p44"/>
          <p:cNvCxnSpPr/>
          <p:nvPr/>
        </p:nvCxnSpPr>
        <p:spPr>
          <a:xfrm>
            <a:off x="0" y="479702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2" name="Google Shape;26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" y="4807744"/>
            <a:ext cx="976315" cy="33813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44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5" name="Google Shape;265;p44"/>
          <p:cNvSpPr txBox="1"/>
          <p:nvPr>
            <p:ph idx="12" type="sldNum"/>
          </p:nvPr>
        </p:nvSpPr>
        <p:spPr>
          <a:xfrm>
            <a:off x="8576009" y="48546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Dark Greystone" showMasterSp="0">
  <p:cSld name="Title Slide Dark Greystone">
    <p:bg>
      <p:bgPr>
        <a:solidFill>
          <a:schemeClr val="dk2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19"/>
          <p:cNvGrpSpPr/>
          <p:nvPr/>
        </p:nvGrpSpPr>
        <p:grpSpPr>
          <a:xfrm>
            <a:off x="5165556" y="0"/>
            <a:ext cx="5773547" cy="4800600"/>
            <a:chOff x="5156004" y="0"/>
            <a:chExt cx="5773547" cy="6400800"/>
          </a:xfrm>
        </p:grpSpPr>
        <p:sp>
          <p:nvSpPr>
            <p:cNvPr id="277" name="Google Shape;277;p19"/>
            <p:cNvSpPr/>
            <p:nvPr/>
          </p:nvSpPr>
          <p:spPr>
            <a:xfrm>
              <a:off x="5303637" y="0"/>
              <a:ext cx="38400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278" name="Google Shape;278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9" name="Google Shape;279;p19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280" name="Google Shape;280;p19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81" name="Google Shape;281;p1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82" name="Google Shape;282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1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5" name="Google Shape;285;p19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86" name="Google Shape;286;p19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87" name="Google Shape;287;p19"/>
          <p:cNvSpPr txBox="1"/>
          <p:nvPr>
            <p:ph type="title"/>
          </p:nvPr>
        </p:nvSpPr>
        <p:spPr>
          <a:xfrm>
            <a:off x="628649" y="273844"/>
            <a:ext cx="40050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19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9" name="Google Shape;28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Maroon" showMasterSp="0">
  <p:cSld name="Section Header Maroon">
    <p:bg>
      <p:bgPr>
        <a:solidFill>
          <a:schemeClr val="accent1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20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292" name="Google Shape;292;p20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293" name="Google Shape;293;p2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294" name="Google Shape;294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97" name="Google Shape;297;p20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8" name="Google Shape;298;p20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99" name="Google Shape;29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9363" y="0"/>
            <a:ext cx="2876548" cy="25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0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20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20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/>
          <p:nvPr>
            <p:ph idx="1" type="body"/>
          </p:nvPr>
        </p:nvSpPr>
        <p:spPr>
          <a:xfrm>
            <a:off x="628650" y="1268730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Font typeface="Arial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rial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Arial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p21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21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Phoenix" showMasterSp="0">
  <p:cSld name="Title Slide Grey Phoenix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67313" y="576263"/>
            <a:ext cx="4330306" cy="378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45"/>
          <p:cNvSpPr/>
          <p:nvPr/>
        </p:nvSpPr>
        <p:spPr>
          <a:xfrm>
            <a:off x="0" y="4800600"/>
            <a:ext cx="9144000" cy="3501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0" name="Google Shape;310;p45"/>
          <p:cNvCxnSpPr/>
          <p:nvPr/>
        </p:nvCxnSpPr>
        <p:spPr>
          <a:xfrm>
            <a:off x="0" y="479702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1" name="Google Shape;31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" y="4807744"/>
            <a:ext cx="976315" cy="33813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5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45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4" name="Google Shape;31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Phoenix" showMasterSp="0">
  <p:cSld name="Closing Slide Grey Phoenix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6"/>
          <p:cNvSpPr/>
          <p:nvPr/>
        </p:nvSpPr>
        <p:spPr>
          <a:xfrm>
            <a:off x="0" y="4800600"/>
            <a:ext cx="9144000" cy="3501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17" name="Google Shape;317;p46"/>
          <p:cNvCxnSpPr/>
          <p:nvPr/>
        </p:nvCxnSpPr>
        <p:spPr>
          <a:xfrm>
            <a:off x="0" y="479702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8" name="Google Shape;31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63" y="4800600"/>
            <a:ext cx="976315" cy="339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67313" y="576263"/>
            <a:ext cx="4330306" cy="378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6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1" name="Google Shape;321;p46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type="title"/>
          </p:nvPr>
        </p:nvSpPr>
        <p:spPr>
          <a:xfrm>
            <a:off x="629841" y="2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7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23"/>
          <p:cNvSpPr txBox="1"/>
          <p:nvPr>
            <p:ph idx="1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80000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9" name="Google Shape;49;p23"/>
          <p:cNvSpPr txBox="1"/>
          <p:nvPr>
            <p:ph idx="2" type="body"/>
          </p:nvPr>
        </p:nvSpPr>
        <p:spPr>
          <a:xfrm>
            <a:off x="629842" y="1878809"/>
            <a:ext cx="3868200" cy="2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b="0" i="0"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b="0" i="0" sz="12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" name="Google Shape;50;p23"/>
          <p:cNvSpPr txBox="1"/>
          <p:nvPr>
            <p:ph idx="3" type="body"/>
          </p:nvPr>
        </p:nvSpPr>
        <p:spPr>
          <a:xfrm>
            <a:off x="4629152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80000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1" name="Google Shape;51;p23"/>
          <p:cNvSpPr txBox="1"/>
          <p:nvPr>
            <p:ph idx="4" type="body"/>
          </p:nvPr>
        </p:nvSpPr>
        <p:spPr>
          <a:xfrm>
            <a:off x="4629152" y="1878809"/>
            <a:ext cx="3887400" cy="25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b="0" i="0" sz="180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 sz="150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 sz="14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b="0" i="0" sz="1200"/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100"/>
              <a:buChar char="•"/>
              <a:defRPr b="0" i="0" sz="11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Shield">
  <p:cSld name="Title Slide Image Background Shield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7"/>
          <p:cNvPicPr preferRelativeResize="0"/>
          <p:nvPr/>
        </p:nvPicPr>
        <p:blipFill rotWithShape="1">
          <a:blip r:embed="rId2">
            <a:alphaModFix/>
          </a:blip>
          <a:srcRect b="395" l="0" r="39183" t="31316"/>
          <a:stretch/>
        </p:blipFill>
        <p:spPr>
          <a:xfrm>
            <a:off x="0" y="16669"/>
            <a:ext cx="9143998" cy="513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13025" y="-1987153"/>
            <a:ext cx="7269955" cy="9408320"/>
          </a:xfrm>
          <a:prstGeom prst="rect">
            <a:avLst/>
          </a:prstGeom>
          <a:noFill/>
          <a:ln>
            <a:noFill/>
          </a:ln>
        </p:spPr>
      </p:pic>
      <p:sp>
        <p:nvSpPr>
          <p:cNvPr descr="Tesssssssst&#10;" id="325" name="Google Shape;325;p47"/>
          <p:cNvSpPr/>
          <p:nvPr/>
        </p:nvSpPr>
        <p:spPr>
          <a:xfrm>
            <a:off x="0" y="4800600"/>
            <a:ext cx="9144000" cy="3501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descr="Tesssssssst&#10;" id="326" name="Google Shape;326;p47"/>
          <p:cNvCxnSpPr/>
          <p:nvPr/>
        </p:nvCxnSpPr>
        <p:spPr>
          <a:xfrm>
            <a:off x="0" y="479702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Tesssssssst&#10;" id="327" name="Google Shape;32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888" y="4807744"/>
            <a:ext cx="2093912" cy="338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ssssssst&#10;" id="328" name="Google Shape;328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3663" y="4798219"/>
            <a:ext cx="1565675" cy="347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ssssssst&#10;" id="329" name="Google Shape;329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55875" y="4810125"/>
            <a:ext cx="2039940" cy="338138"/>
          </a:xfrm>
          <a:prstGeom prst="rect">
            <a:avLst/>
          </a:prstGeom>
          <a:noFill/>
          <a:ln>
            <a:noFill/>
          </a:ln>
        </p:spPr>
      </p:pic>
      <p:cxnSp>
        <p:nvCxnSpPr>
          <p:cNvPr descr="Tesssssssst&#10;" id="330" name="Google Shape;330;p47"/>
          <p:cNvCxnSpPr/>
          <p:nvPr/>
        </p:nvCxnSpPr>
        <p:spPr>
          <a:xfrm>
            <a:off x="2574925" y="4883944"/>
            <a:ext cx="0" cy="18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descr="Tesssssssst&#10;" id="331" name="Google Shape;331;p47"/>
          <p:cNvCxnSpPr/>
          <p:nvPr/>
        </p:nvCxnSpPr>
        <p:spPr>
          <a:xfrm>
            <a:off x="3930650" y="4883944"/>
            <a:ext cx="0" cy="188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2" name="Google Shape;332;p47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4" name="Google Shape;334;p47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>
  <p:cSld name="Title Slide Image Background Bar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8"/>
          <p:cNvPicPr preferRelativeResize="0"/>
          <p:nvPr/>
        </p:nvPicPr>
        <p:blipFill rotWithShape="1">
          <a:blip r:embed="rId2">
            <a:alphaModFix/>
          </a:blip>
          <a:srcRect b="2980" l="0" r="39183" t="28825"/>
          <a:stretch/>
        </p:blipFill>
        <p:spPr>
          <a:xfrm>
            <a:off x="0" y="0"/>
            <a:ext cx="9143998" cy="5126832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8"/>
          <p:cNvSpPr/>
          <p:nvPr/>
        </p:nvSpPr>
        <p:spPr>
          <a:xfrm>
            <a:off x="0" y="-23812"/>
            <a:ext cx="5307000" cy="4868700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48"/>
          <p:cNvSpPr/>
          <p:nvPr/>
        </p:nvSpPr>
        <p:spPr>
          <a:xfrm>
            <a:off x="-11113" y="4792266"/>
            <a:ext cx="9178800" cy="3657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39" name="Google Shape;339;p48"/>
          <p:cNvCxnSpPr/>
          <p:nvPr/>
        </p:nvCxnSpPr>
        <p:spPr>
          <a:xfrm>
            <a:off x="9525" y="4797029"/>
            <a:ext cx="9178800" cy="0"/>
          </a:xfrm>
          <a:prstGeom prst="straightConnector1">
            <a:avLst/>
          </a:prstGeom>
          <a:noFill/>
          <a:ln cap="flat" cmpd="sng" w="9525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40" name="Google Shape;34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4766072"/>
            <a:ext cx="1158479" cy="402433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8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8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Google Shape;345;p49"/>
          <p:cNvGrpSpPr/>
          <p:nvPr/>
        </p:nvGrpSpPr>
        <p:grpSpPr>
          <a:xfrm>
            <a:off x="3911689" y="-1575174"/>
            <a:ext cx="6289121" cy="8137804"/>
            <a:chOff x="3946487" y="-2045539"/>
            <a:chExt cx="8193227" cy="10603002"/>
          </a:xfrm>
        </p:grpSpPr>
        <p:pic>
          <p:nvPicPr>
            <p:cNvPr id="346" name="Google Shape;346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946487" y="-2045539"/>
              <a:ext cx="8193227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8" name="Google Shape;348;p49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349" name="Google Shape;349;p49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50" name="Google Shape;350;p4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51" name="Google Shape;351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54" name="Google Shape;354;p49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5" name="Google Shape;355;p49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6" name="Google Shape;356;p49"/>
          <p:cNvSpPr txBox="1"/>
          <p:nvPr>
            <p:ph type="title"/>
          </p:nvPr>
        </p:nvSpPr>
        <p:spPr>
          <a:xfrm>
            <a:off x="628649" y="273844"/>
            <a:ext cx="40050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49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8" name="Google Shape;358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Bar" showMasterSp="0">
  <p:cSld name="Title Slide Grey Bar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50"/>
          <p:cNvGrpSpPr/>
          <p:nvPr/>
        </p:nvGrpSpPr>
        <p:grpSpPr>
          <a:xfrm>
            <a:off x="5165556" y="-53576"/>
            <a:ext cx="5773547" cy="4853925"/>
            <a:chOff x="5166787" y="-71120"/>
            <a:chExt cx="5773547" cy="6471900"/>
          </a:xfrm>
        </p:grpSpPr>
        <p:sp>
          <p:nvSpPr>
            <p:cNvPr id="361" name="Google Shape;361;p50"/>
            <p:cNvSpPr/>
            <p:nvPr/>
          </p:nvSpPr>
          <p:spPr>
            <a:xfrm>
              <a:off x="5306482" y="-71120"/>
              <a:ext cx="38415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362" name="Google Shape;362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3" name="Google Shape;363;p50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364" name="Google Shape;364;p50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65" name="Google Shape;365;p5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66" name="Google Shape;366;p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5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69" name="Google Shape;369;p50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p50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71" name="Google Shape;37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67313" y="576263"/>
            <a:ext cx="4330306" cy="378857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0"/>
          <p:cNvSpPr txBox="1"/>
          <p:nvPr>
            <p:ph type="title"/>
          </p:nvPr>
        </p:nvSpPr>
        <p:spPr>
          <a:xfrm>
            <a:off x="628650" y="273844"/>
            <a:ext cx="4004700" cy="228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0"/>
          <p:cNvSpPr txBox="1"/>
          <p:nvPr>
            <p:ph idx="1" type="body"/>
          </p:nvPr>
        </p:nvSpPr>
        <p:spPr>
          <a:xfrm>
            <a:off x="628650" y="2705816"/>
            <a:ext cx="40047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4" name="Google Shape;37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13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 Greystone" showMasterSp="0">
  <p:cSld name="Section Header Light Greystone">
    <p:bg>
      <p:bgPr>
        <a:solidFill>
          <a:schemeClr val="lt2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51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377" name="Google Shape;377;p51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78" name="Google Shape;378;p5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79" name="Google Shape;379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2" name="Google Shape;382;p51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3" name="Google Shape;383;p51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84" name="Google Shape;384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9363" y="0"/>
            <a:ext cx="2876548" cy="25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1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51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52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390" name="Google Shape;390;p52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391" name="Google Shape;391;p5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392" name="Google Shape;392;p5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95" name="Google Shape;395;p52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6" name="Google Shape;396;p52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397" name="Google Shape;397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9363" y="0"/>
            <a:ext cx="2876548" cy="251816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2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52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0" name="Google Shape;400;p52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"/>
          <p:cNvSpPr txBox="1"/>
          <p:nvPr>
            <p:ph idx="1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53"/>
          <p:cNvSpPr txBox="1"/>
          <p:nvPr>
            <p:ph idx="2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53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53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idx="1" type="body"/>
          </p:nvPr>
        </p:nvSpPr>
        <p:spPr>
          <a:xfrm>
            <a:off x="628650" y="1910714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8" name="Google Shape;408;p54"/>
          <p:cNvSpPr txBox="1"/>
          <p:nvPr>
            <p:ph idx="2" type="body"/>
          </p:nvPr>
        </p:nvSpPr>
        <p:spPr>
          <a:xfrm>
            <a:off x="4644976" y="1910714"/>
            <a:ext cx="3886200" cy="27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54"/>
          <p:cNvSpPr txBox="1"/>
          <p:nvPr>
            <p:ph idx="3" type="body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0" name="Google Shape;410;p54"/>
          <p:cNvSpPr txBox="1"/>
          <p:nvPr>
            <p:ph idx="4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1" name="Google Shape;411;p54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54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st1">
  <p:cSld name="test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55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/>
          <p:nvPr>
            <p:ph idx="2" type="pic"/>
          </p:nvPr>
        </p:nvSpPr>
        <p:spPr>
          <a:xfrm>
            <a:off x="628650" y="1537097"/>
            <a:ext cx="5486400" cy="28587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56"/>
          <p:cNvSpPr txBox="1"/>
          <p:nvPr>
            <p:ph idx="1" type="body"/>
          </p:nvPr>
        </p:nvSpPr>
        <p:spPr>
          <a:xfrm>
            <a:off x="6456759" y="1543050"/>
            <a:ext cx="20574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19" name="Google Shape;419;p56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0" name="Google Shape;420;p56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hite" showMasterSp="0">
  <p:cSld name="Section Header White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4"/>
          <p:cNvSpPr txBox="1"/>
          <p:nvPr>
            <p:ph idx="1" type="body"/>
          </p:nvPr>
        </p:nvSpPr>
        <p:spPr>
          <a:xfrm>
            <a:off x="623888" y="3726425"/>
            <a:ext cx="78867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76767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5" name="Google Shape;55;p24"/>
          <p:cNvSpPr txBox="1"/>
          <p:nvPr>
            <p:ph type="title"/>
          </p:nvPr>
        </p:nvSpPr>
        <p:spPr>
          <a:xfrm>
            <a:off x="623888" y="1769787"/>
            <a:ext cx="78867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3000"/>
              <a:buFont typeface="Helvetica Neue"/>
              <a:buNone/>
              <a:defRPr b="0" i="0" sz="3000">
                <a:solidFill>
                  <a:srgbClr val="8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7" name="Google Shape;57;p24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58" name="Google Shape;58;p24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59" name="Google Shape;59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" name="Google Shape;62;p24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3" name="Google Shape;63;p24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64" name="Google Shape;64;p24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65" name="Google Shape;65;p24"/>
          <p:cNvPicPr preferRelativeResize="0"/>
          <p:nvPr/>
        </p:nvPicPr>
        <p:blipFill rotWithShape="1">
          <a:blip r:embed="rId5">
            <a:alphaModFix amt="10000"/>
          </a:blip>
          <a:srcRect b="0" l="0" r="0" t="0"/>
          <a:stretch/>
        </p:blipFill>
        <p:spPr>
          <a:xfrm>
            <a:off x="7071932" y="0"/>
            <a:ext cx="2877310" cy="251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with Caption">
  <p:cSld name="3 Picture with Caption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7"/>
          <p:cNvSpPr/>
          <p:nvPr>
            <p:ph idx="2" type="pic"/>
          </p:nvPr>
        </p:nvSpPr>
        <p:spPr>
          <a:xfrm>
            <a:off x="628650" y="1692076"/>
            <a:ext cx="2494200" cy="1141500"/>
          </a:xfrm>
          <a:prstGeom prst="rect">
            <a:avLst/>
          </a:prstGeom>
          <a:noFill/>
          <a:ln>
            <a:noFill/>
          </a:ln>
        </p:spPr>
      </p:sp>
      <p:sp>
        <p:nvSpPr>
          <p:cNvPr id="423" name="Google Shape;423;p57"/>
          <p:cNvSpPr txBox="1"/>
          <p:nvPr>
            <p:ph idx="1" type="body"/>
          </p:nvPr>
        </p:nvSpPr>
        <p:spPr>
          <a:xfrm>
            <a:off x="628649" y="3001142"/>
            <a:ext cx="24942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4" name="Google Shape;424;p57"/>
          <p:cNvSpPr txBox="1"/>
          <p:nvPr>
            <p:ph idx="3" type="body"/>
          </p:nvPr>
        </p:nvSpPr>
        <p:spPr>
          <a:xfrm>
            <a:off x="3324114" y="3001142"/>
            <a:ext cx="2495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5" name="Google Shape;425;p57"/>
          <p:cNvSpPr txBox="1"/>
          <p:nvPr>
            <p:ph idx="4" type="body"/>
          </p:nvPr>
        </p:nvSpPr>
        <p:spPr>
          <a:xfrm>
            <a:off x="6019585" y="3001141"/>
            <a:ext cx="24957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6" name="Google Shape;426;p57"/>
          <p:cNvSpPr/>
          <p:nvPr>
            <p:ph idx="5" type="pic"/>
          </p:nvPr>
        </p:nvSpPr>
        <p:spPr>
          <a:xfrm>
            <a:off x="3324117" y="1692271"/>
            <a:ext cx="2495700" cy="114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7"/>
          <p:cNvSpPr/>
          <p:nvPr>
            <p:ph idx="6" type="pic"/>
          </p:nvPr>
        </p:nvSpPr>
        <p:spPr>
          <a:xfrm>
            <a:off x="6019584" y="1692271"/>
            <a:ext cx="2495700" cy="1142100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57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57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Bullets">
  <p:cSld name="Picture with Bullets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 txBox="1"/>
          <p:nvPr>
            <p:ph type="title"/>
          </p:nvPr>
        </p:nvSpPr>
        <p:spPr>
          <a:xfrm>
            <a:off x="628650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58"/>
          <p:cNvSpPr/>
          <p:nvPr>
            <p:ph idx="2" type="pic"/>
          </p:nvPr>
        </p:nvSpPr>
        <p:spPr>
          <a:xfrm>
            <a:off x="628651" y="1358903"/>
            <a:ext cx="3791100" cy="30369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58"/>
          <p:cNvSpPr txBox="1"/>
          <p:nvPr>
            <p:ph idx="1" type="body"/>
          </p:nvPr>
        </p:nvSpPr>
        <p:spPr>
          <a:xfrm>
            <a:off x="4724399" y="1357313"/>
            <a:ext cx="3791100" cy="30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  <a:defRPr sz="2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195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100"/>
              <a:buChar char="•"/>
              <a:defRPr sz="21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2385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2385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500"/>
              <a:buChar char="•"/>
              <a:defRPr sz="15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34" name="Google Shape;434;p58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 Stacked" showMasterSp="0">
  <p:cSld name="4 Picture Stacked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p59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437" name="Google Shape;437;p59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38" name="Google Shape;438;p59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39" name="Google Shape;439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5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1" name="Google Shape;441;p5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42" name="Google Shape;442;p59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3" name="Google Shape;443;p59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4" name="Google Shape;444;p59"/>
          <p:cNvSpPr/>
          <p:nvPr>
            <p:ph idx="2" type="pic"/>
          </p:nvPr>
        </p:nvSpPr>
        <p:spPr>
          <a:xfrm>
            <a:off x="3" y="2423732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445" name="Google Shape;445;p59"/>
          <p:cNvSpPr/>
          <p:nvPr>
            <p:ph idx="3" type="pic"/>
          </p:nvPr>
        </p:nvSpPr>
        <p:spPr>
          <a:xfrm>
            <a:off x="4605167" y="2423732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9"/>
          <p:cNvSpPr/>
          <p:nvPr>
            <p:ph idx="4" type="pic"/>
          </p:nvPr>
        </p:nvSpPr>
        <p:spPr>
          <a:xfrm>
            <a:off x="1" y="1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59"/>
          <p:cNvSpPr/>
          <p:nvPr>
            <p:ph idx="5" type="pic"/>
          </p:nvPr>
        </p:nvSpPr>
        <p:spPr>
          <a:xfrm>
            <a:off x="4605167" y="1"/>
            <a:ext cx="4538700" cy="2379900"/>
          </a:xfrm>
          <a:prstGeom prst="rect">
            <a:avLst/>
          </a:prstGeom>
          <a:noFill/>
          <a:ln>
            <a:noFill/>
          </a:ln>
        </p:spPr>
      </p:sp>
      <p:sp>
        <p:nvSpPr>
          <p:cNvPr id="448" name="Google Shape;448;p59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Full Slide" showMasterSp="0">
  <p:cSld name="Picture Full Slide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60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451" name="Google Shape;451;p60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52" name="Google Shape;452;p60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53" name="Google Shape;453;p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Google Shape;454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Google Shape;455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6" name="Google Shape;456;p60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57" name="Google Shape;457;p60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58" name="Google Shape;458;p60"/>
          <p:cNvSpPr/>
          <p:nvPr>
            <p:ph idx="2" type="pic"/>
          </p:nvPr>
        </p:nvSpPr>
        <p:spPr>
          <a:xfrm>
            <a:off x="0" y="1"/>
            <a:ext cx="9144000" cy="47970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60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Grey Bar" showMasterSp="0">
  <p:cSld name="Closing Slide Grey Bar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61"/>
          <p:cNvGrpSpPr/>
          <p:nvPr/>
        </p:nvGrpSpPr>
        <p:grpSpPr>
          <a:xfrm>
            <a:off x="5165556" y="-53576"/>
            <a:ext cx="5773547" cy="4853925"/>
            <a:chOff x="5166787" y="-71120"/>
            <a:chExt cx="5773547" cy="6471900"/>
          </a:xfrm>
        </p:grpSpPr>
        <p:sp>
          <p:nvSpPr>
            <p:cNvPr id="462" name="Google Shape;462;p61"/>
            <p:cNvSpPr/>
            <p:nvPr/>
          </p:nvSpPr>
          <p:spPr>
            <a:xfrm>
              <a:off x="5306482" y="-71120"/>
              <a:ext cx="3841500" cy="6471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63" name="Google Shape;463;p6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166787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" name="Google Shape;464;p61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465" name="Google Shape;465;p61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66" name="Google Shape;466;p61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67" name="Google Shape;467;p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6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0" name="Google Shape;470;p61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61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2" name="Google Shape;472;p61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3" name="Google Shape;473;p61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Shield" showMasterSp="0">
  <p:cSld name="Closing Slide Shield"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5" name="Google Shape;475;p62"/>
          <p:cNvGrpSpPr/>
          <p:nvPr/>
        </p:nvGrpSpPr>
        <p:grpSpPr>
          <a:xfrm>
            <a:off x="3911689" y="-1575174"/>
            <a:ext cx="6289121" cy="8137804"/>
            <a:chOff x="3946487" y="-2045539"/>
            <a:chExt cx="8193227" cy="10603002"/>
          </a:xfrm>
        </p:grpSpPr>
        <p:pic>
          <p:nvPicPr>
            <p:cNvPr id="476" name="Google Shape;476;p6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946487" y="-2045539"/>
              <a:ext cx="8193227" cy="106030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7" name="Google Shape;477;p6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173001" y="758028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78" name="Google Shape;478;p62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479" name="Google Shape;479;p62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80" name="Google Shape;480;p62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81" name="Google Shape;481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4" name="Google Shape;484;p62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5" name="Google Shape;485;p62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86" name="Google Shape;486;p62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7" name="Google Shape;487;p62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p63"/>
          <p:cNvGrpSpPr/>
          <p:nvPr/>
        </p:nvGrpSpPr>
        <p:grpSpPr>
          <a:xfrm>
            <a:off x="5165556" y="0"/>
            <a:ext cx="5773547" cy="4800600"/>
            <a:chOff x="5156004" y="0"/>
            <a:chExt cx="5773547" cy="6400800"/>
          </a:xfrm>
        </p:grpSpPr>
        <p:sp>
          <p:nvSpPr>
            <p:cNvPr id="490" name="Google Shape;490;p63"/>
            <p:cNvSpPr/>
            <p:nvPr/>
          </p:nvSpPr>
          <p:spPr>
            <a:xfrm>
              <a:off x="5303637" y="0"/>
              <a:ext cx="38400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491" name="Google Shape;491;p6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5156004" y="768096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2" name="Google Shape;492;p63"/>
          <p:cNvGrpSpPr/>
          <p:nvPr/>
        </p:nvGrpSpPr>
        <p:grpSpPr>
          <a:xfrm>
            <a:off x="0" y="4796989"/>
            <a:ext cx="9144000" cy="353641"/>
            <a:chOff x="0" y="6396465"/>
            <a:chExt cx="9144000" cy="470956"/>
          </a:xfrm>
        </p:grpSpPr>
        <p:sp>
          <p:nvSpPr>
            <p:cNvPr id="493" name="Google Shape;493;p63"/>
            <p:cNvSpPr/>
            <p:nvPr/>
          </p:nvSpPr>
          <p:spPr>
            <a:xfrm>
              <a:off x="0" y="6401221"/>
              <a:ext cx="9144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494" name="Google Shape;494;p63"/>
            <p:cNvCxnSpPr/>
            <p:nvPr/>
          </p:nvCxnSpPr>
          <p:spPr>
            <a:xfrm>
              <a:off x="0" y="639646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pic>
          <p:nvPicPr>
            <p:cNvPr id="495" name="Google Shape;495;p6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6296" y="6409934"/>
              <a:ext cx="2094393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903217" y="6398195"/>
              <a:ext cx="2088052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6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55997" y="6413546"/>
              <a:ext cx="2040331" cy="450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8" name="Google Shape;498;p63"/>
            <p:cNvCxnSpPr/>
            <p:nvPr/>
          </p:nvCxnSpPr>
          <p:spPr>
            <a:xfrm>
              <a:off x="2574925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9" name="Google Shape;499;p63"/>
            <p:cNvCxnSpPr/>
            <p:nvPr/>
          </p:nvCxnSpPr>
          <p:spPr>
            <a:xfrm>
              <a:off x="3930650" y="6512212"/>
              <a:ext cx="0" cy="250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00" name="Google Shape;500;p63"/>
          <p:cNvSpPr txBox="1"/>
          <p:nvPr>
            <p:ph idx="1" type="body"/>
          </p:nvPr>
        </p:nvSpPr>
        <p:spPr>
          <a:xfrm>
            <a:off x="699331" y="1823196"/>
            <a:ext cx="38727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1" name="Google Shape;501;p63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5"/>
          <p:cNvSpPr txBox="1"/>
          <p:nvPr>
            <p:ph type="title"/>
          </p:nvPr>
        </p:nvSpPr>
        <p:spPr>
          <a:xfrm>
            <a:off x="628650" y="0"/>
            <a:ext cx="78867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7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25"/>
          <p:cNvSpPr txBox="1"/>
          <p:nvPr>
            <p:ph idx="1" type="body"/>
          </p:nvPr>
        </p:nvSpPr>
        <p:spPr>
          <a:xfrm>
            <a:off x="628650" y="1150602"/>
            <a:ext cx="78867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  <a:defRPr b="0" i="0"/>
            </a:lvl1pPr>
            <a:lvl2pPr indent="-3238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b="0" i="0"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b="0" i="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b="0" i="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b="0" i="0"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25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 Dark Greystone" showMasterSp="0">
  <p:cSld name="Closing Slide Dark Greystone">
    <p:bg>
      <p:bgPr>
        <a:solidFill>
          <a:schemeClr val="dk2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26"/>
          <p:cNvGrpSpPr/>
          <p:nvPr/>
        </p:nvGrpSpPr>
        <p:grpSpPr>
          <a:xfrm>
            <a:off x="6233922" y="0"/>
            <a:ext cx="4330160" cy="4800600"/>
            <a:chOff x="5156004" y="0"/>
            <a:chExt cx="5773547" cy="6400800"/>
          </a:xfrm>
        </p:grpSpPr>
        <p:sp>
          <p:nvSpPr>
            <p:cNvPr id="72" name="Google Shape;72;p26"/>
            <p:cNvSpPr/>
            <p:nvPr/>
          </p:nvSpPr>
          <p:spPr>
            <a:xfrm>
              <a:off x="5303520" y="0"/>
              <a:ext cx="3732600" cy="64008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3" name="Google Shape;73;p26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5156004" y="750290"/>
              <a:ext cx="5773547" cy="50518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26"/>
          <p:cNvSpPr txBox="1"/>
          <p:nvPr>
            <p:ph idx="1" type="body"/>
          </p:nvPr>
        </p:nvSpPr>
        <p:spPr>
          <a:xfrm>
            <a:off x="623889" y="1823196"/>
            <a:ext cx="3948000" cy="14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grpSp>
        <p:nvGrpSpPr>
          <p:cNvPr id="75" name="Google Shape;75;p26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76" name="Google Shape;76;p26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77" name="Google Shape;7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2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80" name="Google Shape;80;p26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" name="Google Shape;81;p26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" name="Google Shape;82;p26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3" name="Google Shape;83;p26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 txBox="1"/>
          <p:nvPr>
            <p:ph type="title"/>
          </p:nvPr>
        </p:nvSpPr>
        <p:spPr>
          <a:xfrm>
            <a:off x="628650" y="0"/>
            <a:ext cx="78867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700"/>
              <a:buFont typeface="Helvetica Neue"/>
              <a:buNone/>
              <a:defRPr b="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27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Image Background Bar" showMasterSp="0">
  <p:cSld name="Title Slide Image Background Bar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8"/>
          <p:cNvPicPr preferRelativeResize="0"/>
          <p:nvPr/>
        </p:nvPicPr>
        <p:blipFill rotWithShape="1">
          <a:blip r:embed="rId2">
            <a:alphaModFix/>
          </a:blip>
          <a:srcRect b="9209" l="0" r="25843" t="28434"/>
          <a:stretch/>
        </p:blipFill>
        <p:spPr>
          <a:xfrm>
            <a:off x="-1" y="0"/>
            <a:ext cx="9144000" cy="512611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8"/>
          <p:cNvSpPr/>
          <p:nvPr/>
        </p:nvSpPr>
        <p:spPr>
          <a:xfrm>
            <a:off x="-1" y="-11916"/>
            <a:ext cx="3980100" cy="4856400"/>
          </a:xfrm>
          <a:prstGeom prst="rect">
            <a:avLst/>
          </a:prstGeom>
          <a:solidFill>
            <a:schemeClr val="lt1">
              <a:alpha val="74509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28"/>
          <p:cNvSpPr txBox="1"/>
          <p:nvPr>
            <p:ph type="ctrTitle"/>
          </p:nvPr>
        </p:nvSpPr>
        <p:spPr>
          <a:xfrm>
            <a:off x="685800" y="900829"/>
            <a:ext cx="2832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28"/>
          <p:cNvSpPr txBox="1"/>
          <p:nvPr>
            <p:ph idx="1" type="subTitle"/>
          </p:nvPr>
        </p:nvSpPr>
        <p:spPr>
          <a:xfrm>
            <a:off x="712935" y="2760586"/>
            <a:ext cx="2805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grpSp>
        <p:nvGrpSpPr>
          <p:cNvPr id="92" name="Google Shape;92;p28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93" name="Google Shape;93;p28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94" name="Google Shape;94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97" name="Google Shape;97;p28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8" name="Google Shape;98;p28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9" name="Google Shape;99;p28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0" name="Google Shape;100;p28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Grey Shield" showMasterSp="0">
  <p:cSld name="Title Slide Grey Shield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9"/>
          <p:cNvGrpSpPr/>
          <p:nvPr/>
        </p:nvGrpSpPr>
        <p:grpSpPr>
          <a:xfrm>
            <a:off x="5246340" y="-1565313"/>
            <a:ext cx="6288303" cy="8137803"/>
            <a:chOff x="3890639" y="-2045539"/>
            <a:chExt cx="8193228" cy="10603000"/>
          </a:xfrm>
        </p:grpSpPr>
        <p:pic>
          <p:nvPicPr>
            <p:cNvPr id="103" name="Google Shape;103;p29"/>
            <p:cNvPicPr preferRelativeResize="0"/>
            <p:nvPr/>
          </p:nvPicPr>
          <p:blipFill rotWithShape="1">
            <a:blip r:embed="rId2">
              <a:alphaModFix amt="30000"/>
            </a:blip>
            <a:srcRect b="0" l="0" r="0" t="0"/>
            <a:stretch/>
          </p:blipFill>
          <p:spPr>
            <a:xfrm>
              <a:off x="3890639" y="-2045539"/>
              <a:ext cx="8193228" cy="10603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29"/>
            <p:cNvPicPr preferRelativeResize="0"/>
            <p:nvPr/>
          </p:nvPicPr>
          <p:blipFill rotWithShape="1">
            <a:blip r:embed="rId3">
              <a:alphaModFix amt="15000"/>
            </a:blip>
            <a:srcRect b="0" l="0" r="0" t="0"/>
            <a:stretch/>
          </p:blipFill>
          <p:spPr>
            <a:xfrm>
              <a:off x="5173001" y="727132"/>
              <a:ext cx="5641846" cy="49366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29"/>
          <p:cNvSpPr txBox="1"/>
          <p:nvPr>
            <p:ph type="ctrTitle"/>
          </p:nvPr>
        </p:nvSpPr>
        <p:spPr>
          <a:xfrm>
            <a:off x="685800" y="900829"/>
            <a:ext cx="418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  <a:defRPr b="0" i="0" sz="36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06" name="Google Shape;106;p29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107" name="Google Shape;107;p29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108" name="Google Shape;108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1" name="Google Shape;111;p29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2" name="Google Shape;112;p29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" name="Google Shape;113;p29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712934" y="2760586"/>
            <a:ext cx="41640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8595309" y="48441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6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2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46.xml"/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6"/>
          <p:cNvGrpSpPr/>
          <p:nvPr/>
        </p:nvGrpSpPr>
        <p:grpSpPr>
          <a:xfrm>
            <a:off x="0" y="4796733"/>
            <a:ext cx="9144000" cy="353083"/>
            <a:chOff x="0" y="6395644"/>
            <a:chExt cx="12192000" cy="470778"/>
          </a:xfrm>
        </p:grpSpPr>
        <p:sp>
          <p:nvSpPr>
            <p:cNvPr id="7" name="Google Shape;7;p16"/>
            <p:cNvSpPr/>
            <p:nvPr/>
          </p:nvSpPr>
          <p:spPr>
            <a:xfrm>
              <a:off x="0" y="6400222"/>
              <a:ext cx="12192000" cy="466200"/>
            </a:xfrm>
            <a:prstGeom prst="rect">
              <a:avLst/>
            </a:prstGeom>
            <a:solidFill>
              <a:srgbClr val="80000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t/>
              </a:r>
              <a:endParaRPr b="0" i="0" sz="10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id="8" name="Google Shape;8;p16"/>
            <p:cNvPicPr preferRelativeResize="0"/>
            <p:nvPr/>
          </p:nvPicPr>
          <p:blipFill rotWithShape="1">
            <a:blip r:embed="rId1">
              <a:alphaModFix/>
            </a:blip>
            <a:srcRect b="0" l="0" r="0" t="0"/>
            <a:stretch/>
          </p:blipFill>
          <p:spPr>
            <a:xfrm>
              <a:off x="703686" y="6407383"/>
              <a:ext cx="2094394" cy="4517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9;p1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4110607" y="6395644"/>
              <a:ext cx="2088056" cy="462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0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763387" y="6410995"/>
              <a:ext cx="2040331" cy="4509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" name="Google Shape;11;p16"/>
            <p:cNvCxnSpPr/>
            <p:nvPr/>
          </p:nvCxnSpPr>
          <p:spPr>
            <a:xfrm>
              <a:off x="0" y="6395648"/>
              <a:ext cx="12192000" cy="0"/>
            </a:xfrm>
            <a:prstGeom prst="straightConnector1">
              <a:avLst/>
            </a:prstGeom>
            <a:noFill/>
            <a:ln cap="flat" cmpd="sng" w="9525">
              <a:solidFill>
                <a:srgbClr val="D6D6CE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" name="Google Shape;12;p16"/>
            <p:cNvCxnSpPr/>
            <p:nvPr/>
          </p:nvCxnSpPr>
          <p:spPr>
            <a:xfrm>
              <a:off x="2782306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" name="Google Shape;13;p16"/>
            <p:cNvCxnSpPr/>
            <p:nvPr/>
          </p:nvCxnSpPr>
          <p:spPr>
            <a:xfrm>
              <a:off x="4138031" y="6509932"/>
              <a:ext cx="0" cy="250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" name="Google Shape;14;p16"/>
          <p:cNvSpPr txBox="1"/>
          <p:nvPr>
            <p:ph type="title"/>
          </p:nvPr>
        </p:nvSpPr>
        <p:spPr>
          <a:xfrm>
            <a:off x="628650" y="0"/>
            <a:ext cx="7886700" cy="9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0000"/>
              </a:buClr>
              <a:buSzPts val="2700"/>
              <a:buFont typeface="Helvetica Neue"/>
              <a:buNone/>
              <a:defRPr b="0" i="0" sz="2700" u="none" cap="none" strike="noStrike">
                <a:solidFill>
                  <a:srgbClr val="8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6"/>
          <p:cNvSpPr txBox="1"/>
          <p:nvPr>
            <p:ph idx="1" type="body"/>
          </p:nvPr>
        </p:nvSpPr>
        <p:spPr>
          <a:xfrm>
            <a:off x="628650" y="1150602"/>
            <a:ext cx="7886700" cy="3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>
            <a:lvl1pPr indent="-3429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238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00000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rgbClr val="76767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" name="Google Shape;17;p16"/>
          <p:cNvCxnSpPr/>
          <p:nvPr/>
        </p:nvCxnSpPr>
        <p:spPr>
          <a:xfrm>
            <a:off x="0" y="1008085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  <p:sldLayoutId id="2147483668" r:id="rId23"/>
    <p:sldLayoutId id="2147483669" r:id="rId24"/>
    <p:sldLayoutId id="2147483670" r:id="rId25"/>
    <p:sldLayoutId id="2147483671" r:id="rId26"/>
    <p:sldLayoutId id="2147483672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"/>
          <p:cNvSpPr/>
          <p:nvPr/>
        </p:nvSpPr>
        <p:spPr>
          <a:xfrm>
            <a:off x="0" y="4793456"/>
            <a:ext cx="9144000" cy="3501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68" name="Google Shape;268;p18"/>
          <p:cNvCxnSpPr/>
          <p:nvPr/>
        </p:nvCxnSpPr>
        <p:spPr>
          <a:xfrm>
            <a:off x="0" y="4789885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9" name="Google Shape;269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-1588" y="4800600"/>
            <a:ext cx="976315" cy="33813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8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1" name="Google Shape;271;p18"/>
          <p:cNvCxnSpPr/>
          <p:nvPr/>
        </p:nvCxnSpPr>
        <p:spPr>
          <a:xfrm>
            <a:off x="0" y="100846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" name="Google Shape;272;p18"/>
          <p:cNvCxnSpPr/>
          <p:nvPr/>
        </p:nvCxnSpPr>
        <p:spPr>
          <a:xfrm>
            <a:off x="0" y="1008460"/>
            <a:ext cx="9144000" cy="0"/>
          </a:xfrm>
          <a:prstGeom prst="straightConnector1">
            <a:avLst/>
          </a:prstGeom>
          <a:noFill/>
          <a:ln cap="flat" cmpd="sng" w="38100">
            <a:solidFill>
              <a:srgbClr val="D6D6CE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3" name="Google Shape;273;p18"/>
          <p:cNvSpPr txBox="1"/>
          <p:nvPr>
            <p:ph idx="1" type="body"/>
          </p:nvPr>
        </p:nvSpPr>
        <p:spPr>
          <a:xfrm>
            <a:off x="628650" y="1269206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02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00000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794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4" name="Google Shape;274;p1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36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"/>
          <p:cNvSpPr txBox="1"/>
          <p:nvPr>
            <p:ph type="ctrTitle"/>
          </p:nvPr>
        </p:nvSpPr>
        <p:spPr>
          <a:xfrm>
            <a:off x="409575" y="919859"/>
            <a:ext cx="2832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Helvetica Neue"/>
              <a:buNone/>
            </a:pPr>
            <a:r>
              <a:rPr lang="en-US"/>
              <a:t>Principal Asset Management</a:t>
            </a:r>
            <a:endParaRPr/>
          </a:p>
        </p:txBody>
      </p:sp>
      <p:sp>
        <p:nvSpPr>
          <p:cNvPr id="507" name="Google Shape;507;p1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8" name="Google Shape;508;p1"/>
          <p:cNvSpPr txBox="1"/>
          <p:nvPr/>
        </p:nvSpPr>
        <p:spPr>
          <a:xfrm>
            <a:off x="336450" y="2970269"/>
            <a:ext cx="3711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Equity Factor Construction and Analysis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"/>
          <p:cNvSpPr txBox="1"/>
          <p:nvPr/>
        </p:nvSpPr>
        <p:spPr>
          <a:xfrm>
            <a:off x="409575" y="3974238"/>
            <a:ext cx="318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Leah Li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Matheus Raka Pradnyatama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Nicolas Donato</a:t>
            </a:r>
            <a:endParaRPr b="0" i="1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"/>
          <p:cNvSpPr txBox="1"/>
          <p:nvPr/>
        </p:nvSpPr>
        <p:spPr>
          <a:xfrm>
            <a:off x="336450" y="2662492"/>
            <a:ext cx="371167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Lab – The University of Chicago 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1" name="Google Shape;511;p1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1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Back-Testing Pipeline</a:t>
            </a:r>
            <a:endParaRPr/>
          </a:p>
        </p:txBody>
      </p:sp>
      <p:sp>
        <p:nvSpPr>
          <p:cNvPr id="609" name="Google Shape;609;p7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Point-in-Time Data Collector in Excel</a:t>
            </a:r>
            <a:endParaRPr/>
          </a:p>
        </p:txBody>
      </p:sp>
      <p:sp>
        <p:nvSpPr>
          <p:cNvPr id="610" name="Google Shape;610;p7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11" name="Google Shape;611;p7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7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7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"/>
          <p:cNvSpPr txBox="1"/>
          <p:nvPr>
            <p:ph idx="1" type="body"/>
          </p:nvPr>
        </p:nvSpPr>
        <p:spPr>
          <a:xfrm>
            <a:off x="257175" y="1159825"/>
            <a:ext cx="4371900" cy="3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We collected Point-in-Time data using Excel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We used the BQL.QUERY that can be enabled in Excel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Syntax: </a:t>
            </a:r>
            <a:endParaRPr sz="1400"/>
          </a:p>
          <a:p>
            <a:pPr indent="0" lvl="1" marL="55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1400"/>
              <a:t>=@BQL.QUERY("get(" &amp; B$2 &amp; ") for('" &amp; $B$1 &amp; "') with(DATES=" &amp; TEXT($A3,"yyyy-mm-dd") &amp; ")")</a:t>
            </a:r>
            <a:endParaRPr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Users need only to change the ticker name for the company (cell B1) to the company they are interested in</a:t>
            </a:r>
            <a:endParaRPr sz="1400"/>
          </a:p>
        </p:txBody>
      </p:sp>
      <p:sp>
        <p:nvSpPr>
          <p:cNvPr id="619" name="Google Shape;619;p8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Point-in-Time Data Collector – Description</a:t>
            </a:r>
            <a:endParaRPr/>
          </a:p>
        </p:txBody>
      </p:sp>
      <p:sp>
        <p:nvSpPr>
          <p:cNvPr id="620" name="Google Shape;620;p8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AI-generated content may be incorrect." id="621" name="Google Shape;62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7373" y="1740386"/>
            <a:ext cx="3571775" cy="16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"/>
          <p:cNvPicPr preferRelativeResize="0"/>
          <p:nvPr/>
        </p:nvPicPr>
        <p:blipFill rotWithShape="1">
          <a:blip r:embed="rId4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8" title="UChicago Signature_FinMath_Horizontal_White RG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"/>
          <p:cNvSpPr txBox="1"/>
          <p:nvPr>
            <p:ph idx="1" type="body"/>
          </p:nvPr>
        </p:nvSpPr>
        <p:spPr>
          <a:xfrm>
            <a:off x="628650" y="1117500"/>
            <a:ext cx="7886700" cy="29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We collected 2-years worth of point-in-time data for 3 companies: Apple US Equity (US Company), GAM MK Equity (Malaysian company), CIMB MK Equity (Malaysian company)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The data collector is split between accounting and market variables to reduce the amount of data saved in one file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For each company and variable type, there are two excel files: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The file containing the formula can be run on a computer connected to an active Bloomberg Terminal to observe how the BQL.QUERY formula functions in practice and to retrieve new data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The file that doesn’t contain the formulas contains only the data extracted in the past</a:t>
            </a:r>
            <a:endParaRPr sz="1400"/>
          </a:p>
        </p:txBody>
      </p:sp>
      <p:sp>
        <p:nvSpPr>
          <p:cNvPr id="630" name="Google Shape;630;p9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Point-in-Time Data Collector – Submitted Files</a:t>
            </a:r>
            <a:endParaRPr/>
          </a:p>
        </p:txBody>
      </p:sp>
      <p:sp>
        <p:nvSpPr>
          <p:cNvPr id="631" name="Google Shape;631;p9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2" name="Google Shape;632;p9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9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0"/>
          <p:cNvSpPr txBox="1"/>
          <p:nvPr>
            <p:ph idx="1" type="body"/>
          </p:nvPr>
        </p:nvSpPr>
        <p:spPr>
          <a:xfrm>
            <a:off x="628650" y="1268725"/>
            <a:ext cx="7886700" cy="29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0" name="Google Shape;640;p10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Point-in-Time Data Collector – Submitted Files</a:t>
            </a:r>
            <a:endParaRPr/>
          </a:p>
        </p:txBody>
      </p:sp>
      <p:sp>
        <p:nvSpPr>
          <p:cNvPr id="641" name="Google Shape;641;p10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computer&#10;&#10;AI-generated content may be incorrect." id="642" name="Google Shape;64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919" y="1218463"/>
            <a:ext cx="4063431" cy="27889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643" name="Google Shape;64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1268730"/>
            <a:ext cx="3823269" cy="2706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0"/>
          <p:cNvPicPr preferRelativeResize="0"/>
          <p:nvPr/>
        </p:nvPicPr>
        <p:blipFill rotWithShape="1">
          <a:blip r:embed="rId5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0" title="UChicago Signature_FinMath_Horizontal_White RGB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10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"/>
          <p:cNvSpPr txBox="1"/>
          <p:nvPr>
            <p:ph idx="1" type="body"/>
          </p:nvPr>
        </p:nvSpPr>
        <p:spPr>
          <a:xfrm>
            <a:off x="628650" y="3308276"/>
            <a:ext cx="7886700" cy="13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#N/A: 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Data is not available during those dates (e.g., not a business day)</a:t>
            </a:r>
            <a:endParaRPr sz="1400"/>
          </a:p>
          <a:p>
            <a: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#N/A Invalid Parameter: Error encountered while validating </a:t>
            </a:r>
            <a:r>
              <a:rPr i="1" lang="en-US" sz="1400"/>
              <a:t>field_name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-US" sz="1400"/>
              <a:t>The company does not have any data on that specific variable</a:t>
            </a:r>
            <a:endParaRPr sz="1400"/>
          </a:p>
        </p:txBody>
      </p:sp>
      <p:sp>
        <p:nvSpPr>
          <p:cNvPr id="652" name="Google Shape;652;p11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/>
              <a:t>Point-in-Time Data Collector – Submitted Files</a:t>
            </a:r>
            <a:endParaRPr/>
          </a:p>
        </p:txBody>
      </p:sp>
      <p:sp>
        <p:nvSpPr>
          <p:cNvPr id="653" name="Google Shape;653;p11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screenshot of a spreadsheet&#10;&#10;AI-generated content may be incorrect." id="654" name="Google Shape;65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9" y="1268730"/>
            <a:ext cx="7878969" cy="1905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1"/>
          <p:cNvPicPr preferRelativeResize="0"/>
          <p:nvPr/>
        </p:nvPicPr>
        <p:blipFill rotWithShape="1">
          <a:blip r:embed="rId4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1" title="UChicago Signature_FinMath_Horizontal_White RG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11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2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Sensitivity Analysis</a:t>
            </a:r>
            <a:endParaRPr/>
          </a:p>
        </p:txBody>
      </p:sp>
      <p:sp>
        <p:nvSpPr>
          <p:cNvPr id="663" name="Google Shape;663;p12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64" name="Google Shape;664;p12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12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12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558ca27e9f_0_31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Sensitivity Analysis</a:t>
            </a:r>
            <a:endParaRPr/>
          </a:p>
        </p:txBody>
      </p:sp>
      <p:sp>
        <p:nvSpPr>
          <p:cNvPr id="672" name="Google Shape;672;g3558ca27e9f_0_31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3" name="Google Shape;673;g3558ca27e9f_0_31"/>
          <p:cNvSpPr txBox="1"/>
          <p:nvPr/>
        </p:nvSpPr>
        <p:spPr>
          <a:xfrm>
            <a:off x="135750" y="999050"/>
            <a:ext cx="88725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 Inputs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Computed Factors: loads a pre-computed CSV of factor values (one row per ticker‐date‐factor).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Market Prices: reads raw Excel price files for each ticker, cleans them, and computes forward returns.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Parameter Controls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Date Range: restrict the analysis window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Ticker: pick which instrument to study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Factor: select which pre-computed metric (e.g. leverage, valuation)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Horizon: choose the look-ahead period (1 day, week, month, quarter, year)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 Return Calculation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Forward return measures how much the price increases or decreases after a chosen number of trading days. It reflects the future price movement from a given starting point.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Visualization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app creates a scatter plot showing the relationship between the selected factor and the forward return. Each point represents a historical observation for the selected ticker and date range.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4" name="Google Shape;674;g3558ca27e9f_0_31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3558ca27e9f_0_31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g3558ca27e9f_0_31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558ca27e9f_0_48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Sensitivity Analysis</a:t>
            </a:r>
            <a:endParaRPr/>
          </a:p>
        </p:txBody>
      </p:sp>
      <p:sp>
        <p:nvSpPr>
          <p:cNvPr id="682" name="Google Shape;682;g3558ca27e9f_0_48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3" name="Google Shape;683;g3558ca27e9f_0_48"/>
          <p:cNvSpPr txBox="1"/>
          <p:nvPr/>
        </p:nvSpPr>
        <p:spPr>
          <a:xfrm>
            <a:off x="335450" y="1086475"/>
            <a:ext cx="17415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Jupyter Notebook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4" name="Google Shape;684;g3558ca27e9f_0_48" title="Screenshot 2025-05-06 at 7.37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96" y="1489975"/>
            <a:ext cx="4014779" cy="30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3558ca27e9f_0_48" title="Screenshot 2025-05-06 at 7.40.03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226" y="1577408"/>
            <a:ext cx="4748626" cy="28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3558ca27e9f_0_48"/>
          <p:cNvSpPr txBox="1"/>
          <p:nvPr/>
        </p:nvSpPr>
        <p:spPr>
          <a:xfrm>
            <a:off x="4227225" y="1086475"/>
            <a:ext cx="200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Python Application UI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g3558ca27e9f_0_48"/>
          <p:cNvSpPr txBox="1"/>
          <p:nvPr/>
        </p:nvSpPr>
        <p:spPr>
          <a:xfrm>
            <a:off x="75800" y="4497225"/>
            <a:ext cx="29712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sensitivity_analysis_notebook.ipynb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8" name="Google Shape;688;g3558ca27e9f_0_48"/>
          <p:cNvSpPr txBox="1"/>
          <p:nvPr/>
        </p:nvSpPr>
        <p:spPr>
          <a:xfrm>
            <a:off x="4227225" y="4497225"/>
            <a:ext cx="29712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sensitivity_analysis_UI.py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9" name="Google Shape;689;g3558ca27e9f_0_48"/>
          <p:cNvPicPr preferRelativeResize="0"/>
          <p:nvPr/>
        </p:nvPicPr>
        <p:blipFill rotWithShape="1">
          <a:blip r:embed="rId5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3558ca27e9f_0_48" title="UChicago Signature_FinMath_Horizontal_White RGB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3558ca27e9f_0_48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3558ca27e9f_0_61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Sensitivity Analysis</a:t>
            </a:r>
            <a:endParaRPr/>
          </a:p>
        </p:txBody>
      </p:sp>
      <p:sp>
        <p:nvSpPr>
          <p:cNvPr id="697" name="Google Shape;697;g3558ca27e9f_0_61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8" name="Google Shape;698;g3558ca27e9f_0_61"/>
          <p:cNvSpPr txBox="1"/>
          <p:nvPr/>
        </p:nvSpPr>
        <p:spPr>
          <a:xfrm>
            <a:off x="232950" y="1136800"/>
            <a:ext cx="8451300" cy="3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Sensitivity analysis is </a:t>
            </a: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available in both the </a:t>
            </a: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sensitivity_analysis_notebook.ipynb</a:t>
            </a: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for a python notebook version, and </a:t>
            </a: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sensitivity_analysis_UI.py</a:t>
            </a: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for a clean browser-UI program.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run the </a:t>
            </a: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sensitivity_analysis_UI.py </a:t>
            </a: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version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Make sure streamlit is installed (“pip install streamlit”)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the program via terminal using “streamlit run sensitivity_analysis_UI.py”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UI will then open in your browser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Ensure the following data files are in the directory of the sensitivity analysis program: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computed_factors.csv - For all the computed factors calculated from formula_parser.r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Data_Market_{ticker}.xlsx - Which contains Bloomberg PX_LAST data for the specified ticker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99" name="Google Shape;699;g3558ca27e9f_0_61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3558ca27e9f_0_61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3558ca27e9f_0_61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3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Challenges</a:t>
            </a:r>
            <a:endParaRPr/>
          </a:p>
        </p:txBody>
      </p:sp>
      <p:sp>
        <p:nvSpPr>
          <p:cNvPr id="707" name="Google Shape;707;p13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08" name="Google Shape;708;p13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3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13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"/>
          <p:cNvSpPr txBox="1"/>
          <p:nvPr>
            <p:ph type="title"/>
          </p:nvPr>
        </p:nvSpPr>
        <p:spPr>
          <a:xfrm>
            <a:off x="628649" y="273844"/>
            <a:ext cx="4005000" cy="16375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Deliverables</a:t>
            </a:r>
            <a:endParaRPr/>
          </a:p>
        </p:txBody>
      </p:sp>
      <p:sp>
        <p:nvSpPr>
          <p:cNvPr id="519" name="Google Shape;519;p2"/>
          <p:cNvSpPr txBox="1"/>
          <p:nvPr>
            <p:ph idx="1" type="body"/>
          </p:nvPr>
        </p:nvSpPr>
        <p:spPr>
          <a:xfrm>
            <a:off x="628650" y="1911428"/>
            <a:ext cx="3871431" cy="24319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42900" lvl="0" marL="571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>
                <a:solidFill>
                  <a:schemeClr val="lt1"/>
                </a:solidFill>
              </a:rPr>
              <a:t>Factor Construction</a:t>
            </a:r>
            <a:endParaRPr/>
          </a:p>
          <a:p>
            <a:pPr indent="-342900" lvl="0" marL="571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>
                <a:solidFill>
                  <a:schemeClr val="lt1"/>
                </a:solidFill>
              </a:rPr>
              <a:t>Back-Testing Pipeline</a:t>
            </a:r>
            <a:endParaRPr/>
          </a:p>
          <a:p>
            <a:pPr indent="-3429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lphaLcParenR"/>
            </a:pPr>
            <a:r>
              <a:rPr lang="en-US">
                <a:solidFill>
                  <a:schemeClr val="lt1"/>
                </a:solidFill>
              </a:rPr>
              <a:t>Formula Parser in R</a:t>
            </a:r>
            <a:endParaRPr/>
          </a:p>
          <a:p>
            <a:pPr indent="-342900" lvl="1" marL="1028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AutoNum type="alphaLcParenR"/>
            </a:pPr>
            <a:r>
              <a:rPr lang="en-US">
                <a:solidFill>
                  <a:schemeClr val="lt1"/>
                </a:solidFill>
              </a:rPr>
              <a:t>Point-in-Time Data Collector in Excel</a:t>
            </a:r>
            <a:endParaRPr/>
          </a:p>
          <a:p>
            <a:pPr indent="-342900" lvl="0" marL="5715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US">
                <a:solidFill>
                  <a:schemeClr val="lt1"/>
                </a:solidFill>
              </a:rPr>
              <a:t>Sensitivity Analysis on Factor Measures</a:t>
            </a:r>
            <a:endParaRPr/>
          </a:p>
        </p:txBody>
      </p:sp>
      <p:sp>
        <p:nvSpPr>
          <p:cNvPr id="520" name="Google Shape;520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21" name="Google Shape;521;p2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2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4"/>
          <p:cNvSpPr txBox="1"/>
          <p:nvPr>
            <p:ph idx="1" type="body"/>
          </p:nvPr>
        </p:nvSpPr>
        <p:spPr>
          <a:xfrm>
            <a:off x="628650" y="1183005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There are two alternative methods for data collection that may prove to be more effective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/>
              <a:t>EE (Earnings Estimates) </a:t>
            </a:r>
            <a:r>
              <a:rPr lang="en-US" sz="1400"/>
              <a:t>and </a:t>
            </a:r>
            <a:r>
              <a:rPr b="1" lang="en-US" sz="1400"/>
              <a:t>Earnings Summary (ERN)</a:t>
            </a:r>
            <a:r>
              <a:rPr lang="en-US" sz="1400"/>
              <a:t> functions in BBG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We needed to learn this with a BBG representative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The Live Help feature is disabled in the Finmath student BBG subscription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We can only communicate with BBG with a one-business-day delay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/>
              <a:t>Bloomberg BLP API in Python</a:t>
            </a:r>
            <a:endParaRPr b="1"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Succeeded in implementing blp/refdata using Python script, but </a:t>
            </a:r>
            <a:r>
              <a:rPr lang="en-US" sz="1400"/>
              <a:t>blp/bql </a:t>
            </a:r>
            <a:r>
              <a:rPr lang="en-US" sz="1400"/>
              <a:t>is</a:t>
            </a:r>
            <a:r>
              <a:rPr lang="en-US" sz="1400"/>
              <a:t> disabled in the Finmath student BBG subscription on campus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We could only collect historical instead of point-in-time data as needed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-US" sz="1400"/>
              <a:t>Conclusion: </a:t>
            </a:r>
            <a:r>
              <a:rPr lang="en-US" sz="1400"/>
              <a:t>We used the </a:t>
            </a:r>
            <a:r>
              <a:rPr b="1" lang="en-US" sz="1400"/>
              <a:t>BQL.QUERY</a:t>
            </a:r>
            <a:r>
              <a:rPr lang="en-US" sz="1400"/>
              <a:t> directly in </a:t>
            </a:r>
            <a:r>
              <a:rPr b="1" lang="en-US" sz="1400"/>
              <a:t>Excel</a:t>
            </a:r>
            <a:endParaRPr b="1" sz="1400"/>
          </a:p>
        </p:txBody>
      </p:sp>
      <p:sp>
        <p:nvSpPr>
          <p:cNvPr id="716" name="Google Shape;716;p14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Challenges – Data Collection</a:t>
            </a:r>
            <a:endParaRPr/>
          </a:p>
        </p:txBody>
      </p:sp>
      <p:sp>
        <p:nvSpPr>
          <p:cNvPr id="717" name="Google Shape;717;p14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18" name="Google Shape;718;p14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4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4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3558ca27e9f_0_142"/>
          <p:cNvSpPr txBox="1"/>
          <p:nvPr>
            <p:ph idx="1" type="body"/>
          </p:nvPr>
        </p:nvSpPr>
        <p:spPr>
          <a:xfrm>
            <a:off x="628650" y="1183002"/>
            <a:ext cx="78867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There is often missing data from specific fields for particular </a:t>
            </a:r>
            <a:r>
              <a:rPr lang="en-US" sz="1400"/>
              <a:t>tickers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Accounting variables and market variables are recorded at different cadences (daily vs quarterly for example)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Further consideration is needed for how to deal with accounting </a:t>
            </a:r>
            <a:r>
              <a:rPr lang="en-US" sz="1400"/>
              <a:t>variables</a:t>
            </a:r>
            <a:r>
              <a:rPr lang="en-US" sz="1400"/>
              <a:t> in the sensitivity analysis, perhaps using only quarterly data for accounting factors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Simplification assumptions were made for market factors that did not have direct Bloomberg fields. Replication of those factors were done using basic variables.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More complex market factors  can be added to list of constructed variables with further attention to different time lags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726" name="Google Shape;726;g3558ca27e9f_0_142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Challenges – Data</a:t>
            </a:r>
            <a:endParaRPr/>
          </a:p>
        </p:txBody>
      </p:sp>
      <p:sp>
        <p:nvSpPr>
          <p:cNvPr id="727" name="Google Shape;727;g3558ca27e9f_0_142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28" name="Google Shape;728;g3558ca27e9f_0_142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3558ca27e9f_0_142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g3558ca27e9f_0_142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15"/>
          <p:cNvSpPr txBox="1"/>
          <p:nvPr>
            <p:ph type="title"/>
          </p:nvPr>
        </p:nvSpPr>
        <p:spPr>
          <a:xfrm>
            <a:off x="623888" y="1769787"/>
            <a:ext cx="7886700" cy="19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Thank you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36" name="Google Shape;736;p15"/>
          <p:cNvSpPr txBox="1"/>
          <p:nvPr>
            <p:ph idx="12" type="sldNum"/>
          </p:nvPr>
        </p:nvSpPr>
        <p:spPr>
          <a:xfrm>
            <a:off x="6457951" y="4844349"/>
            <a:ext cx="2574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6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37" name="Google Shape;737;p15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5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15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Factor Construction</a:t>
            </a:r>
            <a:endParaRPr/>
          </a:p>
        </p:txBody>
      </p:sp>
      <p:sp>
        <p:nvSpPr>
          <p:cNvPr id="529" name="Google Shape;529;p3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30" name="Google Shape;530;p3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3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"/>
          <p:cNvSpPr txBox="1"/>
          <p:nvPr>
            <p:ph idx="1" type="body"/>
          </p:nvPr>
        </p:nvSpPr>
        <p:spPr>
          <a:xfrm>
            <a:off x="628650" y="1268730"/>
            <a:ext cx="7886700" cy="3426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Using the paper titled “</a:t>
            </a:r>
            <a:r>
              <a:rPr b="1" lang="en-US" sz="1400"/>
              <a:t>Global Factor Data Documentation</a:t>
            </a:r>
            <a:r>
              <a:rPr lang="en-US" sz="1400"/>
              <a:t>” written by </a:t>
            </a:r>
            <a:r>
              <a:rPr i="1" lang="en-US" sz="1400"/>
              <a:t>Theis Ingerslev Jensen, Bryan Kelly, Lasse Heje Pedersen</a:t>
            </a:r>
            <a:endParaRPr i="1"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The constructed factors are mapped into relevant Bloomberg fields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This include: 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Accounting variables: Gross Profit, Operating Income, Long-Term Debt, etc.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Market variables: Price, Return, Cash Dividend, Trading Volume, etc. 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Lag variables were also constructed manually for Momentum Factor, modeled with prices across monthly durations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The constructed formula mappings are compiled into an excel file titled: “</a:t>
            </a:r>
            <a:r>
              <a:rPr b="1" lang="en-US" sz="1400"/>
              <a:t>Formulas</a:t>
            </a:r>
            <a:r>
              <a:rPr lang="en-US" sz="1400"/>
              <a:t>”</a:t>
            </a:r>
            <a:endParaRPr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-US" sz="1400"/>
              <a:t>A previous version: “</a:t>
            </a:r>
            <a:r>
              <a:rPr b="1" lang="en-US" sz="1400"/>
              <a:t>Formula Mappings - Paper to Bloomberg FLDS</a:t>
            </a:r>
            <a:r>
              <a:rPr lang="en-US" sz="1400"/>
              <a:t>” was sent to Rajat Kathuria on April 16, 2025</a:t>
            </a:r>
            <a:endParaRPr sz="1400"/>
          </a:p>
        </p:txBody>
      </p:sp>
      <p:sp>
        <p:nvSpPr>
          <p:cNvPr id="538" name="Google Shape;538;p4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Factor Construction</a:t>
            </a:r>
            <a:endParaRPr/>
          </a:p>
        </p:txBody>
      </p:sp>
      <p:sp>
        <p:nvSpPr>
          <p:cNvPr id="539" name="Google Shape;539;p4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0" name="Google Shape;540;p4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Factor Construction</a:t>
            </a:r>
            <a:endParaRPr/>
          </a:p>
        </p:txBody>
      </p:sp>
      <p:sp>
        <p:nvSpPr>
          <p:cNvPr id="548" name="Google Shape;548;p5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9" name="Google Shape;549;p5" title="Screenshot 2025-05-06 at 6.13.14 PM.png"/>
          <p:cNvPicPr preferRelativeResize="0"/>
          <p:nvPr/>
        </p:nvPicPr>
        <p:blipFill rotWithShape="1">
          <a:blip r:embed="rId3">
            <a:alphaModFix/>
          </a:blip>
          <a:srcRect b="12701" l="0" r="1768" t="0"/>
          <a:stretch/>
        </p:blipFill>
        <p:spPr>
          <a:xfrm>
            <a:off x="318875" y="999050"/>
            <a:ext cx="8355826" cy="1149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0" name="Google Shape;550;p5"/>
          <p:cNvSpPr txBox="1"/>
          <p:nvPr/>
        </p:nvSpPr>
        <p:spPr>
          <a:xfrm>
            <a:off x="205950" y="3099663"/>
            <a:ext cx="87321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Table/Type</a:t>
            </a:r>
            <a:r>
              <a:rPr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These columns determine the category of the factor. The factor can be from the accounting or market table, and there are various types within each.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Name/Abbreviation</a:t>
            </a:r>
            <a:r>
              <a:rPr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These columns are the same factor names referenced in the Global Factor Data paper Documentation, Tables 5 - 8. 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Construction</a:t>
            </a:r>
            <a:r>
              <a:rPr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This column contains the formula to construct the </a:t>
            </a:r>
            <a:r>
              <a:rPr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factor</a:t>
            </a:r>
            <a:r>
              <a:rPr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using Bloomberg field names. This is what’s processed in the R parser script to calculate the factors.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1" name="Google Shape;551;p5"/>
          <p:cNvSpPr txBox="1"/>
          <p:nvPr/>
        </p:nvSpPr>
        <p:spPr>
          <a:xfrm>
            <a:off x="318900" y="2843713"/>
            <a:ext cx="8506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Formulas.xlsx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2" name="Google Shape;552;p5"/>
          <p:cNvPicPr preferRelativeResize="0"/>
          <p:nvPr/>
        </p:nvPicPr>
        <p:blipFill rotWithShape="1">
          <a:blip r:embed="rId4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" title="UChicago Signature_FinMath_Horizontal_White RG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5" name="Google Shape;555;p5"/>
          <p:cNvPicPr preferRelativeResize="0"/>
          <p:nvPr/>
        </p:nvPicPr>
        <p:blipFill rotWithShape="1">
          <a:blip r:embed="rId6">
            <a:alphaModFix/>
          </a:blip>
          <a:srcRect b="0" l="50973" r="11443" t="18480"/>
          <a:stretch/>
        </p:blipFill>
        <p:spPr>
          <a:xfrm>
            <a:off x="4635650" y="2148038"/>
            <a:ext cx="4039051" cy="6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"/>
          <p:cNvPicPr preferRelativeResize="0"/>
          <p:nvPr/>
        </p:nvPicPr>
        <p:blipFill rotWithShape="1">
          <a:blip r:embed="rId7">
            <a:alphaModFix/>
          </a:blip>
          <a:srcRect b="0" l="45909" r="43462" t="15611"/>
          <a:stretch/>
        </p:blipFill>
        <p:spPr>
          <a:xfrm>
            <a:off x="3747600" y="2148050"/>
            <a:ext cx="888049" cy="6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"/>
          <p:cNvPicPr preferRelativeResize="0"/>
          <p:nvPr/>
        </p:nvPicPr>
        <p:blipFill rotWithShape="1">
          <a:blip r:embed="rId8">
            <a:alphaModFix/>
          </a:blip>
          <a:srcRect b="0" l="0" r="2429" t="0"/>
          <a:stretch/>
        </p:blipFill>
        <p:spPr>
          <a:xfrm>
            <a:off x="318875" y="2148050"/>
            <a:ext cx="3428726" cy="66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"/>
          <p:cNvSpPr txBox="1"/>
          <p:nvPr>
            <p:ph type="title"/>
          </p:nvPr>
        </p:nvSpPr>
        <p:spPr>
          <a:xfrm>
            <a:off x="623888" y="2078834"/>
            <a:ext cx="78915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Back-Testing Pipeline</a:t>
            </a:r>
            <a:endParaRPr/>
          </a:p>
        </p:txBody>
      </p:sp>
      <p:sp>
        <p:nvSpPr>
          <p:cNvPr id="563" name="Google Shape;563;p6"/>
          <p:cNvSpPr txBox="1"/>
          <p:nvPr>
            <p:ph idx="1" type="body"/>
          </p:nvPr>
        </p:nvSpPr>
        <p:spPr>
          <a:xfrm>
            <a:off x="633412" y="3468887"/>
            <a:ext cx="7877100" cy="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chemeClr val="lt1"/>
                </a:solidFill>
              </a:rPr>
              <a:t>Formula Parser in R</a:t>
            </a:r>
            <a:endParaRPr/>
          </a:p>
        </p:txBody>
      </p:sp>
      <p:sp>
        <p:nvSpPr>
          <p:cNvPr id="564" name="Google Shape;564;p6"/>
          <p:cNvSpPr txBox="1"/>
          <p:nvPr>
            <p:ph idx="12" type="sldNum"/>
          </p:nvPr>
        </p:nvSpPr>
        <p:spPr>
          <a:xfrm>
            <a:off x="8515350" y="4842272"/>
            <a:ext cx="46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5" name="Google Shape;565;p6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558ca27e9f_0_5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Formula Parser R - Load Data</a:t>
            </a:r>
            <a:endParaRPr/>
          </a:p>
        </p:txBody>
      </p:sp>
      <p:sp>
        <p:nvSpPr>
          <p:cNvPr id="573" name="Google Shape;573;g3558ca27e9f_0_5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4" name="Google Shape;574;g3558ca27e9f_0_5"/>
          <p:cNvSpPr txBox="1"/>
          <p:nvPr/>
        </p:nvSpPr>
        <p:spPr>
          <a:xfrm>
            <a:off x="77975" y="1122211"/>
            <a:ext cx="4080300" cy="3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Workflow Description 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Load Formula Definitions </a:t>
            </a:r>
            <a:endParaRPr b="1"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Read constructed formulas from Formulas.xlsx and recognizes variables 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Ingest &amp; Clean Raw Data</a:t>
            </a:r>
            <a:endParaRPr b="1"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Iterate over each ticker, reading its “Accounting” and “Market” sheets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Standardize dates, strip non-numeric characters, lag accounting metrics by 4 months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Merge all tickers’ data into one long format ready for analysis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5" name="Google Shape;575;g3558ca27e9f_0_5"/>
          <p:cNvSpPr txBox="1"/>
          <p:nvPr/>
        </p:nvSpPr>
        <p:spPr>
          <a:xfrm>
            <a:off x="4231500" y="3674825"/>
            <a:ext cx="2544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formula_parser.r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6" name="Google Shape;576;g3558ca27e9f_0_5" title="Screenshot 2025-05-06 at 7.13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501" y="1111463"/>
            <a:ext cx="4822451" cy="256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g3558ca27e9f_0_5"/>
          <p:cNvPicPr preferRelativeResize="0"/>
          <p:nvPr/>
        </p:nvPicPr>
        <p:blipFill rotWithShape="1">
          <a:blip r:embed="rId4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3558ca27e9f_0_5" title="UChicago Signature_FinMath_Horizontal_White RGB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3558ca27e9f_0_5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558ca27e9f_0_17"/>
          <p:cNvSpPr txBox="1"/>
          <p:nvPr>
            <p:ph type="title"/>
          </p:nvPr>
        </p:nvSpPr>
        <p:spPr>
          <a:xfrm>
            <a:off x="628650" y="485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8888"/>
              <a:buNone/>
            </a:pPr>
            <a:r>
              <a:rPr lang="en-US"/>
              <a:t>Formula Parser R - Factor Computation</a:t>
            </a:r>
            <a:endParaRPr/>
          </a:p>
        </p:txBody>
      </p:sp>
      <p:sp>
        <p:nvSpPr>
          <p:cNvPr id="585" name="Google Shape;585;g3558ca27e9f_0_17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6" name="Google Shape;586;g3558ca27e9f_0_17"/>
          <p:cNvSpPr txBox="1"/>
          <p:nvPr/>
        </p:nvSpPr>
        <p:spPr>
          <a:xfrm>
            <a:off x="103450" y="1134100"/>
            <a:ext cx="4779300" cy="3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Formula Engine</a:t>
            </a:r>
            <a:endParaRPr b="1"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Balances syntax, cleans up formulas, and parses text into R expressions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Utilizes helper functions built to accurately parse constructed formulas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each formula and ticker, builds a per-date data frame of inputs, then evaluates in a custom environment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Automatically skips any formulas that error or yield no results</a:t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Export Step</a:t>
            </a:r>
            <a:endParaRPr sz="13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</a:pPr>
            <a:r>
              <a:rPr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Run all parsed formulas and output combined factor results to </a:t>
            </a:r>
            <a:r>
              <a:rPr b="1" lang="en-US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computed_factors.csv</a:t>
            </a:r>
            <a:endParaRPr b="1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g3558ca27e9f_0_17"/>
          <p:cNvSpPr txBox="1"/>
          <p:nvPr/>
        </p:nvSpPr>
        <p:spPr>
          <a:xfrm>
            <a:off x="4882600" y="2897525"/>
            <a:ext cx="2544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formula_parser.r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8" name="Google Shape;588;g3558ca27e9f_0_17" title="Screenshot 2025-05-06 at 7.17.2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2600" y="1146475"/>
            <a:ext cx="4174224" cy="175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3558ca27e9f_0_17" title="Screenshot 2025-05-06 at 7.25.1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875" y="3341480"/>
            <a:ext cx="4599950" cy="6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3558ca27e9f_0_17"/>
          <p:cNvSpPr txBox="1"/>
          <p:nvPr/>
        </p:nvSpPr>
        <p:spPr>
          <a:xfrm>
            <a:off x="4456875" y="3945700"/>
            <a:ext cx="2544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computed_factors.csv</a:t>
            </a:r>
            <a:endParaRPr sz="1000">
              <a:solidFill>
                <a:schemeClr val="dk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1" name="Google Shape;591;g3558ca27e9f_0_17"/>
          <p:cNvPicPr preferRelativeResize="0"/>
          <p:nvPr/>
        </p:nvPicPr>
        <p:blipFill rotWithShape="1">
          <a:blip r:embed="rId5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g3558ca27e9f_0_17" title="UChicago Signature_FinMath_Horizontal_White RGB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g3558ca27e9f_0_17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559909039a_0_6"/>
          <p:cNvSpPr txBox="1"/>
          <p:nvPr>
            <p:ph type="title"/>
          </p:nvPr>
        </p:nvSpPr>
        <p:spPr>
          <a:xfrm>
            <a:off x="310350" y="8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38888"/>
              <a:buNone/>
            </a:pPr>
            <a:r>
              <a:rPr lang="en-US"/>
              <a:t>Formula Parser R - Factor Computation</a:t>
            </a:r>
            <a:endParaRPr/>
          </a:p>
        </p:txBody>
      </p:sp>
      <p:sp>
        <p:nvSpPr>
          <p:cNvPr id="599" name="Google Shape;599;g3559909039a_0_6"/>
          <p:cNvSpPr txBox="1"/>
          <p:nvPr>
            <p:ph idx="12" type="sldNum"/>
          </p:nvPr>
        </p:nvSpPr>
        <p:spPr>
          <a:xfrm>
            <a:off x="8515350" y="4842272"/>
            <a:ext cx="4605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0" name="Google Shape;600;g3559909039a_0_6"/>
          <p:cNvPicPr preferRelativeResize="0"/>
          <p:nvPr/>
        </p:nvPicPr>
        <p:blipFill rotWithShape="1">
          <a:blip r:embed="rId3">
            <a:alphaModFix/>
          </a:blip>
          <a:srcRect b="0" l="0" r="0" t="71561"/>
          <a:stretch/>
        </p:blipFill>
        <p:spPr>
          <a:xfrm>
            <a:off x="0" y="4789017"/>
            <a:ext cx="9144001" cy="35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g3559909039a_0_6" title="UChicago Signature_FinMath_Horizontal_White RG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789025"/>
            <a:ext cx="2044959" cy="354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g3559909039a_0_6"/>
          <p:cNvSpPr txBox="1"/>
          <p:nvPr/>
        </p:nvSpPr>
        <p:spPr>
          <a:xfrm>
            <a:off x="2100500" y="4788975"/>
            <a:ext cx="10524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Lab</a:t>
            </a:r>
            <a:endParaRPr sz="12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03" name="Google Shape;603;g3559909039a_0_6"/>
          <p:cNvGraphicFramePr/>
          <p:nvPr/>
        </p:nvGraphicFramePr>
        <p:xfrm>
          <a:off x="0" y="994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{B8CFF5B8-1B16-42B9-BAD1-87FF9D24BADF}</a:tableStyleId>
              </a:tblPr>
              <a:tblGrid>
                <a:gridCol w="2286000"/>
                <a:gridCol w="2286000"/>
                <a:gridCol w="2286000"/>
                <a:gridCol w="2286000"/>
              </a:tblGrid>
              <a:tr h="42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accent1"/>
                          </a:solidFill>
                        </a:rPr>
                        <a:t>Feature </a:t>
                      </a:r>
                      <a:endParaRPr b="1" sz="11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accent1"/>
                          </a:solidFill>
                        </a:rPr>
                        <a:t>Functionality</a:t>
                      </a:r>
                      <a:endParaRPr b="1" sz="11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accent1"/>
                          </a:solidFill>
                        </a:rPr>
                        <a:t>Usefulness</a:t>
                      </a:r>
                      <a:endParaRPr b="1" sz="11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accent1"/>
                          </a:solidFill>
                        </a:rPr>
                        <a:t>Adaptability</a:t>
                      </a:r>
                      <a:endParaRPr b="1" sz="1100"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2"/>
                          </a:solidFill>
                        </a:rPr>
                        <a:t>Time-Aware Func-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2"/>
                          </a:solidFill>
                        </a:rPr>
                        <a:t>tions (LAG, LEAD,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>
                          <a:solidFill>
                            <a:schemeClr val="dk2"/>
                          </a:solidFill>
                        </a:rPr>
                        <a:t>STD)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Recognizes</a:t>
                      </a: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 flexible time units like “3M”, “1Y” and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converts to trading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days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Handles financial data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frequency naturally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Adapts to various periodicity in factor design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dk2"/>
                          </a:solidFill>
                        </a:rPr>
                        <a:t>Nested functions 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Supports formulas with compound functions </a:t>
                      </a: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STD ( EXP ( LOG ())) including custom functions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Enables mathematically complex and compact expressions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No need to manually split expressions 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2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dk2"/>
                          </a:solidFill>
                        </a:rPr>
                        <a:t>Formula Chaining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Allows one formula to reference results from previous ones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Enables complex multi-step modeling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Easily supports derived formulas without recomputation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0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100">
                          <a:solidFill>
                            <a:schemeClr val="dk2"/>
                          </a:solidFill>
                        </a:rPr>
                        <a:t>Ticker-wise evaluation</a:t>
                      </a:r>
                      <a:endParaRPr b="1"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Processes each equity’s data independently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Maintains clean separation across securities and records error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>
                          <a:solidFill>
                            <a:schemeClr val="dk2"/>
                          </a:solidFill>
                        </a:rPr>
                        <a:t>Scales well to different groups of tickers of interest</a:t>
                      </a:r>
                      <a:endParaRPr sz="11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Chicago">
  <a:themeElements>
    <a:clrScheme name="Custom 3">
      <a:dk1>
        <a:srgbClr val="000000"/>
      </a:dk1>
      <a:lt1>
        <a:srgbClr val="FFFFFF"/>
      </a:lt1>
      <a:dk2>
        <a:srgbClr val="737373"/>
      </a:dk2>
      <a:lt2>
        <a:srgbClr val="D9D9D9"/>
      </a:lt2>
      <a:accent1>
        <a:srgbClr val="800000"/>
      </a:accent1>
      <a:accent2>
        <a:srgbClr val="D9D9D9"/>
      </a:accent2>
      <a:accent3>
        <a:srgbClr val="A6A6A6"/>
      </a:accent3>
      <a:accent4>
        <a:srgbClr val="EAAA00"/>
      </a:accent4>
      <a:accent5>
        <a:srgbClr val="B36955"/>
      </a:accent5>
      <a:accent6>
        <a:srgbClr val="002A3A"/>
      </a:accent6>
      <a:hlink>
        <a:srgbClr val="800000"/>
      </a:hlink>
      <a:folHlink>
        <a:srgbClr val="73737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